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handoutMasterIdLst>
    <p:handoutMasterId r:id="rId15"/>
  </p:handoutMasterIdLst>
  <p:sldIdLst>
    <p:sldId id="332" r:id="rId2"/>
    <p:sldId id="430" r:id="rId3"/>
    <p:sldId id="428" r:id="rId4"/>
    <p:sldId id="431" r:id="rId5"/>
    <p:sldId id="432" r:id="rId6"/>
    <p:sldId id="433" r:id="rId7"/>
    <p:sldId id="434" r:id="rId8"/>
    <p:sldId id="446" r:id="rId9"/>
    <p:sldId id="435" r:id="rId10"/>
    <p:sldId id="436" r:id="rId11"/>
    <p:sldId id="438" r:id="rId12"/>
    <p:sldId id="440"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660066"/>
    <a:srgbClr val="0033CC"/>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0585" autoAdjust="0"/>
  </p:normalViewPr>
  <p:slideViewPr>
    <p:cSldViewPr snapToGrid="0">
      <p:cViewPr varScale="1">
        <p:scale>
          <a:sx n="73" d="100"/>
          <a:sy n="73" d="100"/>
        </p:scale>
        <p:origin x="1170"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49" d="100"/>
          <a:sy n="49" d="100"/>
        </p:scale>
        <p:origin x="292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29" tIns="45715" rIns="91429" bIns="45715" rtlCol="0"/>
          <a:lstStyle>
            <a:lvl1pPr algn="l">
              <a:defRPr sz="1200"/>
            </a:lvl1pPr>
          </a:lstStyle>
          <a:p>
            <a:endParaRPr lang="en-US" dirty="0"/>
          </a:p>
        </p:txBody>
      </p:sp>
      <p:sp>
        <p:nvSpPr>
          <p:cNvPr id="3" name="Date Placeholder 2"/>
          <p:cNvSpPr>
            <a:spLocks noGrp="1"/>
          </p:cNvSpPr>
          <p:nvPr>
            <p:ph type="dt" sz="quarter" idx="1"/>
          </p:nvPr>
        </p:nvSpPr>
        <p:spPr>
          <a:xfrm>
            <a:off x="3849689" y="0"/>
            <a:ext cx="2946400" cy="496888"/>
          </a:xfrm>
          <a:prstGeom prst="rect">
            <a:avLst/>
          </a:prstGeom>
        </p:spPr>
        <p:txBody>
          <a:bodyPr vert="horz" lIns="91429" tIns="45715" rIns="91429" bIns="45715" rtlCol="0"/>
          <a:lstStyle>
            <a:lvl1pPr algn="r">
              <a:defRPr sz="1200"/>
            </a:lvl1pPr>
          </a:lstStyle>
          <a:p>
            <a:fld id="{DD85B747-F976-46CD-8225-212CC82FB9C4}" type="datetimeFigureOut">
              <a:rPr lang="en-US" smtClean="0"/>
              <a:t>3/2/2023</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29" tIns="45715" rIns="91429" bIns="457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9689" y="9429750"/>
            <a:ext cx="2946400" cy="496888"/>
          </a:xfrm>
          <a:prstGeom prst="rect">
            <a:avLst/>
          </a:prstGeom>
        </p:spPr>
        <p:txBody>
          <a:bodyPr vert="horz" lIns="91429" tIns="45715" rIns="91429" bIns="45715" rtlCol="0" anchor="b"/>
          <a:lstStyle>
            <a:lvl1pPr algn="r">
              <a:defRPr sz="1200"/>
            </a:lvl1pPr>
          </a:lstStyle>
          <a:p>
            <a:fld id="{806D5306-4E39-414C-BEDF-66B8BDEED363}" type="slidenum">
              <a:rPr lang="en-US" smtClean="0"/>
              <a:t>‹#›</a:t>
            </a:fld>
            <a:endParaRPr lang="en-US" dirty="0"/>
          </a:p>
        </p:txBody>
      </p:sp>
    </p:spTree>
    <p:extLst>
      <p:ext uri="{BB962C8B-B14F-4D97-AF65-F5344CB8AC3E}">
        <p14:creationId xmlns:p14="http://schemas.microsoft.com/office/powerpoint/2010/main" val="3810735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29" tIns="45715" rIns="91429" bIns="45715" rtlCol="0"/>
          <a:lstStyle>
            <a:lvl1pPr algn="l">
              <a:defRPr sz="1200"/>
            </a:lvl1pPr>
          </a:lstStyle>
          <a:p>
            <a:endParaRPr lang="en-GB" dirty="0"/>
          </a:p>
        </p:txBody>
      </p:sp>
      <p:sp>
        <p:nvSpPr>
          <p:cNvPr id="3" name="Date Placeholder 2"/>
          <p:cNvSpPr>
            <a:spLocks noGrp="1"/>
          </p:cNvSpPr>
          <p:nvPr>
            <p:ph type="dt" idx="1"/>
          </p:nvPr>
        </p:nvSpPr>
        <p:spPr>
          <a:xfrm>
            <a:off x="3850444" y="0"/>
            <a:ext cx="2945659" cy="498056"/>
          </a:xfrm>
          <a:prstGeom prst="rect">
            <a:avLst/>
          </a:prstGeom>
        </p:spPr>
        <p:txBody>
          <a:bodyPr vert="horz" lIns="91429" tIns="45715" rIns="91429" bIns="45715" rtlCol="0"/>
          <a:lstStyle>
            <a:lvl1pPr algn="r">
              <a:defRPr sz="1200"/>
            </a:lvl1pPr>
          </a:lstStyle>
          <a:p>
            <a:fld id="{5ED475C4-99E0-49C9-B489-3E2C2BBD1C74}" type="datetimeFigureOut">
              <a:rPr lang="en-GB" smtClean="0"/>
              <a:t>02/03/2023</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29" tIns="45715" rIns="91429" bIns="45715"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29" tIns="45715" rIns="91429"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5"/>
            <a:ext cx="2945659" cy="498055"/>
          </a:xfrm>
          <a:prstGeom prst="rect">
            <a:avLst/>
          </a:prstGeom>
        </p:spPr>
        <p:txBody>
          <a:bodyPr vert="horz" lIns="91429" tIns="45715" rIns="91429" bIns="45715"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29" tIns="45715" rIns="91429" bIns="45715" rtlCol="0" anchor="b"/>
          <a:lstStyle>
            <a:lvl1pPr algn="r">
              <a:defRPr sz="1200"/>
            </a:lvl1pPr>
          </a:lstStyle>
          <a:p>
            <a:fld id="{17BF9198-895B-4E86-B217-2DD23B868C3D}" type="slidenum">
              <a:rPr lang="en-GB" smtClean="0"/>
              <a:t>‹#›</a:t>
            </a:fld>
            <a:endParaRPr lang="en-GB" dirty="0"/>
          </a:p>
        </p:txBody>
      </p:sp>
    </p:spTree>
    <p:extLst>
      <p:ext uri="{BB962C8B-B14F-4D97-AF65-F5344CB8AC3E}">
        <p14:creationId xmlns:p14="http://schemas.microsoft.com/office/powerpoint/2010/main" val="3546028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defTabSz="914288">
              <a:defRPr/>
            </a:pPr>
            <a:fld id="{7A6454F3-181D-4B6C-94C5-1B110B7418B5}" type="slidenum">
              <a:rPr lang="en-US">
                <a:solidFill>
                  <a:prstClr val="black"/>
                </a:solidFill>
                <a:latin typeface="Calibri"/>
              </a:rPr>
              <a:pPr defTabSz="914288">
                <a:defRPr/>
              </a:pPr>
              <a:t>1</a:t>
            </a:fld>
            <a:endParaRPr lang="en-US" dirty="0">
              <a:solidFill>
                <a:prstClr val="black"/>
              </a:solidFill>
              <a:latin typeface="Calibri"/>
            </a:endParaRPr>
          </a:p>
        </p:txBody>
      </p:sp>
    </p:spTree>
    <p:extLst>
      <p:ext uri="{BB962C8B-B14F-4D97-AF65-F5344CB8AC3E}">
        <p14:creationId xmlns:p14="http://schemas.microsoft.com/office/powerpoint/2010/main" val="966907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baseline="0" dirty="0"/>
              <a:t>Πολλά πρωταθλήματα θα ολοκληρωθούν μετά την καταληκτική ημερομηνία υποβολής των δικαιολογητικών.</a:t>
            </a:r>
          </a:p>
          <a:p>
            <a:r>
              <a:rPr lang="el-GR" baseline="0" dirty="0"/>
              <a:t>Εσείς στείλτε τα δικαιολογητικά τα οποία έχετε και στη συνέχεια αναλόγως αποτελεσμάτων, μπορείτε αιτηθείτε βελτίωση πριμοδότησης.</a:t>
            </a:r>
            <a:endParaRPr lang="en-GB" dirty="0"/>
          </a:p>
        </p:txBody>
      </p:sp>
      <p:sp>
        <p:nvSpPr>
          <p:cNvPr id="4" name="Slide Number Placeholder 3"/>
          <p:cNvSpPr>
            <a:spLocks noGrp="1"/>
          </p:cNvSpPr>
          <p:nvPr>
            <p:ph type="sldNum" sz="quarter" idx="5"/>
          </p:nvPr>
        </p:nvSpPr>
        <p:spPr/>
        <p:txBody>
          <a:bodyPr/>
          <a:lstStyle/>
          <a:p>
            <a:fld id="{17BF9198-895B-4E86-B217-2DD23B868C3D}" type="slidenum">
              <a:rPr lang="en-GB" smtClean="0"/>
              <a:t>10</a:t>
            </a:fld>
            <a:endParaRPr lang="en-GB" dirty="0"/>
          </a:p>
        </p:txBody>
      </p:sp>
    </p:spTree>
    <p:extLst>
      <p:ext uri="{BB962C8B-B14F-4D97-AF65-F5344CB8AC3E}">
        <p14:creationId xmlns:p14="http://schemas.microsoft.com/office/powerpoint/2010/main" val="2974661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Ο αριθμός</a:t>
            </a:r>
            <a:r>
              <a:rPr lang="el-GR" baseline="0" dirty="0"/>
              <a:t> που προστίθεται είναι ανάλογος του βαθμού που πήραμε στην εξέταση.</a:t>
            </a:r>
          </a:p>
          <a:p>
            <a:r>
              <a:rPr lang="el-GR" baseline="0" dirty="0"/>
              <a:t>Μεγαλύτερος βαθμός, μεγαλύτερη πριμοδότηση.</a:t>
            </a:r>
          </a:p>
          <a:p>
            <a:r>
              <a:rPr lang="el-GR" baseline="0" dirty="0"/>
              <a:t>Το 30% του 15 είναι μεγαλύτερο από το 30% του 12.</a:t>
            </a:r>
          </a:p>
          <a:p>
            <a:endParaRPr lang="el-GR" baseline="0" dirty="0"/>
          </a:p>
          <a:p>
            <a:r>
              <a:rPr lang="el-GR" baseline="0" dirty="0"/>
              <a:t>Στη συνέχεια για τον υπολογισμό βαθμού πρόσβασης γίνεται </a:t>
            </a:r>
            <a:r>
              <a:rPr lang="el-GR" b="1" baseline="0" dirty="0"/>
              <a:t>στατιστική επεξεργασία </a:t>
            </a:r>
            <a:r>
              <a:rPr lang="el-GR" baseline="0" dirty="0"/>
              <a:t>ακριβώς με τον ίδιο τρόπο που γίνεται για τα υπόλοιπα μαθήματα </a:t>
            </a:r>
            <a:endParaRPr lang="en-US" dirty="0"/>
          </a:p>
        </p:txBody>
      </p:sp>
      <p:sp>
        <p:nvSpPr>
          <p:cNvPr id="4" name="Slide Number Placeholder 3"/>
          <p:cNvSpPr>
            <a:spLocks noGrp="1"/>
          </p:cNvSpPr>
          <p:nvPr>
            <p:ph type="sldNum" sz="quarter" idx="10"/>
          </p:nvPr>
        </p:nvSpPr>
        <p:spPr/>
        <p:txBody>
          <a:bodyPr/>
          <a:lstStyle/>
          <a:p>
            <a:fld id="{17BF9198-895B-4E86-B217-2DD23B868C3D}" type="slidenum">
              <a:rPr lang="en-GB" smtClean="0"/>
              <a:t>11</a:t>
            </a:fld>
            <a:endParaRPr lang="en-GB" dirty="0"/>
          </a:p>
        </p:txBody>
      </p:sp>
    </p:spTree>
    <p:extLst>
      <p:ext uri="{BB962C8B-B14F-4D97-AF65-F5344CB8AC3E}">
        <p14:creationId xmlns:p14="http://schemas.microsoft.com/office/powerpoint/2010/main" val="3826086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Σε</a:t>
            </a:r>
            <a:r>
              <a:rPr lang="el-GR" baseline="0" dirty="0"/>
              <a:t> περίπτωση τραυματισμού και μη ολοκλήρωσης της εξέτασης, όλα από την αρχή στην επαναληπτική εξέταση.</a:t>
            </a:r>
            <a:endParaRPr lang="en-US" dirty="0"/>
          </a:p>
        </p:txBody>
      </p:sp>
      <p:sp>
        <p:nvSpPr>
          <p:cNvPr id="4" name="Slide Number Placeholder 3"/>
          <p:cNvSpPr>
            <a:spLocks noGrp="1"/>
          </p:cNvSpPr>
          <p:nvPr>
            <p:ph type="sldNum" sz="quarter" idx="10"/>
          </p:nvPr>
        </p:nvSpPr>
        <p:spPr/>
        <p:txBody>
          <a:bodyPr/>
          <a:lstStyle/>
          <a:p>
            <a:fld id="{17BF9198-895B-4E86-B217-2DD23B868C3D}" type="slidenum">
              <a:rPr lang="en-GB" smtClean="0"/>
              <a:t>12</a:t>
            </a:fld>
            <a:endParaRPr lang="en-GB" dirty="0"/>
          </a:p>
        </p:txBody>
      </p:sp>
    </p:spTree>
    <p:extLst>
      <p:ext uri="{BB962C8B-B14F-4D97-AF65-F5344CB8AC3E}">
        <p14:creationId xmlns:p14="http://schemas.microsoft.com/office/powerpoint/2010/main" val="3163956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Ο κάθε υποψήφιος ολοκληρώνει την εξέταση σε μία ημέρα, από αυτές που αναγράφονται στο πρόγραμμα των ΠΕΠ</a:t>
            </a:r>
            <a:endParaRPr lang="en-US" dirty="0"/>
          </a:p>
          <a:p>
            <a:r>
              <a:rPr lang="el-GR" dirty="0"/>
              <a:t>Η πριμοδότηση ενός αθλητή με διακρίσεις είναι επί του βαθμού</a:t>
            </a:r>
            <a:r>
              <a:rPr lang="el-GR" baseline="0" dirty="0"/>
              <a:t> που θα εξασφαλίσει στο μάθημα Πρακτική Δοκιμασία</a:t>
            </a:r>
          </a:p>
          <a:p>
            <a:endParaRPr lang="el-GR" dirty="0"/>
          </a:p>
          <a:p>
            <a:r>
              <a:rPr lang="el-GR" dirty="0"/>
              <a:t>Και να το δώσει, δεν θα υπολογιστεί από το σύστημα στον Βαθμό Πρόσβασής. </a:t>
            </a:r>
            <a:endParaRPr lang="en-US" dirty="0"/>
          </a:p>
          <a:p>
            <a:r>
              <a:rPr lang="el-GR" dirty="0"/>
              <a:t>Στη</a:t>
            </a:r>
            <a:r>
              <a:rPr lang="el-GR" baseline="0" dirty="0"/>
              <a:t> διαφάνεια 13 θα δούμε περισσότερα</a:t>
            </a:r>
          </a:p>
          <a:p>
            <a:r>
              <a:rPr lang="el-GR" baseline="0" dirty="0"/>
              <a:t>Σύμβουλος σχολείου υπεύθυνος για συμβουλή</a:t>
            </a:r>
          </a:p>
          <a:p>
            <a:r>
              <a:rPr lang="el-GR" baseline="0" dirty="0"/>
              <a:t>ΔΕΝ ΕΧΕΙ ΣΧΕΣΗ ΜΕ ΤΗΝ ΑΘΛΗΤΙΚΗ ΔΟΚΙΜΑΣΙΑ ΣΤΡΑΤΙΩΤΙΚΩΝ ΣΧΟΛΩΝ</a:t>
            </a:r>
            <a:endParaRPr lang="el-GR" dirty="0"/>
          </a:p>
          <a:p>
            <a:endParaRPr lang="en-GB" dirty="0"/>
          </a:p>
        </p:txBody>
      </p:sp>
      <p:sp>
        <p:nvSpPr>
          <p:cNvPr id="4" name="Slide Number Placeholder 3"/>
          <p:cNvSpPr>
            <a:spLocks noGrp="1"/>
          </p:cNvSpPr>
          <p:nvPr>
            <p:ph type="sldNum" sz="quarter" idx="5"/>
          </p:nvPr>
        </p:nvSpPr>
        <p:spPr/>
        <p:txBody>
          <a:bodyPr/>
          <a:lstStyle/>
          <a:p>
            <a:pPr defTabSz="914288">
              <a:defRPr/>
            </a:pPr>
            <a:fld id="{7A6454F3-181D-4B6C-94C5-1B110B7418B5}" type="slidenum">
              <a:rPr lang="en-US">
                <a:solidFill>
                  <a:prstClr val="black"/>
                </a:solidFill>
                <a:latin typeface="Calibri"/>
              </a:rPr>
              <a:pPr defTabSz="914288">
                <a:defRPr/>
              </a:pPr>
              <a:t>2</a:t>
            </a:fld>
            <a:endParaRPr lang="en-US" dirty="0">
              <a:solidFill>
                <a:prstClr val="black"/>
              </a:solidFill>
              <a:latin typeface="Calibri"/>
            </a:endParaRPr>
          </a:p>
        </p:txBody>
      </p:sp>
    </p:spTree>
    <p:extLst>
      <p:ext uri="{BB962C8B-B14F-4D97-AF65-F5344CB8AC3E}">
        <p14:creationId xmlns:p14="http://schemas.microsoft.com/office/powerpoint/2010/main" val="2132590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Όλα</a:t>
            </a:r>
            <a:r>
              <a:rPr lang="el-GR" baseline="0" dirty="0"/>
              <a:t> τα στοιχεία για τις Παγκύπριες Εξετάσεις, νομικό πλαίσιο, ύλη, εξεταστικά δοκίμια κλπ</a:t>
            </a:r>
          </a:p>
          <a:p>
            <a:endParaRPr lang="el-GR" baseline="0" dirty="0"/>
          </a:p>
          <a:p>
            <a:r>
              <a:rPr lang="el-GR" baseline="0" dirty="0"/>
              <a:t>Απορίες, ερωτήσεις κρατήστε σημείωση και τον αριθμό της διαφάνειας για να επανέλθουμε στο τέλος. </a:t>
            </a:r>
          </a:p>
          <a:p>
            <a:endParaRPr lang="el-GR" dirty="0"/>
          </a:p>
        </p:txBody>
      </p:sp>
      <p:sp>
        <p:nvSpPr>
          <p:cNvPr id="4" name="Slide Number Placeholder 3"/>
          <p:cNvSpPr>
            <a:spLocks noGrp="1"/>
          </p:cNvSpPr>
          <p:nvPr>
            <p:ph type="sldNum" sz="quarter" idx="5"/>
          </p:nvPr>
        </p:nvSpPr>
        <p:spPr/>
        <p:txBody>
          <a:bodyPr/>
          <a:lstStyle/>
          <a:p>
            <a:pPr defTabSz="914288">
              <a:defRPr/>
            </a:pPr>
            <a:fld id="{7A6454F3-181D-4B6C-94C5-1B110B7418B5}" type="slidenum">
              <a:rPr lang="en-US">
                <a:solidFill>
                  <a:prstClr val="black"/>
                </a:solidFill>
                <a:latin typeface="Calibri"/>
              </a:rPr>
              <a:pPr defTabSz="914288">
                <a:defRPr/>
              </a:pPr>
              <a:t>3</a:t>
            </a:fld>
            <a:endParaRPr lang="en-US" dirty="0">
              <a:solidFill>
                <a:prstClr val="black"/>
              </a:solidFill>
              <a:latin typeface="Calibri"/>
            </a:endParaRPr>
          </a:p>
        </p:txBody>
      </p:sp>
    </p:spTree>
    <p:extLst>
      <p:ext uri="{BB962C8B-B14F-4D97-AF65-F5344CB8AC3E}">
        <p14:creationId xmlns:p14="http://schemas.microsoft.com/office/powerpoint/2010/main" val="2565433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Τόμος Α΄</a:t>
            </a:r>
            <a:r>
              <a:rPr lang="el-GR" baseline="0" dirty="0"/>
              <a:t> όλες οι λεπτομέρειες</a:t>
            </a:r>
          </a:p>
          <a:p>
            <a:r>
              <a:rPr lang="el-GR" baseline="0" dirty="0"/>
              <a:t>Στα ατομικά αθλήματα που εφαρμόζεται το σύστημα νοκ=άουτ και υπάρχει ισοβαθμία θέσεων και δεν καθορίζεται ακριβώς η θέση, πχ 4 αθλητές στην 5</a:t>
            </a:r>
            <a:r>
              <a:rPr lang="el-GR" baseline="30000" dirty="0"/>
              <a:t>η</a:t>
            </a:r>
            <a:r>
              <a:rPr lang="el-GR" baseline="0" dirty="0"/>
              <a:t> θέση, κατατάσσονται όλοι στην 8</a:t>
            </a:r>
            <a:r>
              <a:rPr lang="el-GR" baseline="30000" dirty="0"/>
              <a:t>η</a:t>
            </a:r>
            <a:r>
              <a:rPr lang="el-GR" baseline="0" dirty="0"/>
              <a:t> θέση. Για να ισχύσει το </a:t>
            </a:r>
            <a:r>
              <a:rPr lang="en-US" baseline="0" dirty="0"/>
              <a:t>bye </a:t>
            </a:r>
            <a:r>
              <a:rPr lang="el-GR" baseline="0" dirty="0"/>
              <a:t>πρέπει να έχει δώσει αγώνα,</a:t>
            </a:r>
            <a:endParaRPr lang="el-GR" dirty="0"/>
          </a:p>
        </p:txBody>
      </p:sp>
      <p:sp>
        <p:nvSpPr>
          <p:cNvPr id="4" name="Slide Number Placeholder 3"/>
          <p:cNvSpPr>
            <a:spLocks noGrp="1"/>
          </p:cNvSpPr>
          <p:nvPr>
            <p:ph type="sldNum" sz="quarter" idx="5"/>
          </p:nvPr>
        </p:nvSpPr>
        <p:spPr/>
        <p:txBody>
          <a:bodyPr/>
          <a:lstStyle/>
          <a:p>
            <a:pPr defTabSz="914288">
              <a:defRPr/>
            </a:pPr>
            <a:fld id="{7A6454F3-181D-4B6C-94C5-1B110B7418B5}" type="slidenum">
              <a:rPr lang="en-US">
                <a:solidFill>
                  <a:prstClr val="black"/>
                </a:solidFill>
                <a:latin typeface="Calibri"/>
              </a:rPr>
              <a:pPr defTabSz="914288">
                <a:defRPr/>
              </a:pPr>
              <a:t>4</a:t>
            </a:fld>
            <a:endParaRPr lang="en-US" dirty="0">
              <a:solidFill>
                <a:prstClr val="black"/>
              </a:solidFill>
              <a:latin typeface="Calibri"/>
            </a:endParaRPr>
          </a:p>
        </p:txBody>
      </p:sp>
    </p:spTree>
    <p:extLst>
      <p:ext uri="{BB962C8B-B14F-4D97-AF65-F5344CB8AC3E}">
        <p14:creationId xmlns:p14="http://schemas.microsoft.com/office/powerpoint/2010/main" val="3773119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Παράδειγμα για ποδόσφαιρο,</a:t>
            </a:r>
            <a:r>
              <a:rPr lang="el-GR" baseline="0" dirty="0"/>
              <a:t> ένας ποδοσφαιριστής που ξεχωρίζει και μπορεί να αγωνίζεται στην πιο μεγάλη ηλικιακή κατηγορία όμως με τη μικρότερη ομάδα καταλαμβάνει θέση για πριμοδότηση, πρέπει να έχει τουλάχιστον  4 συμμετοχές με κάθε κατηγορία για να εξασφαλίσει πριμοδότηση.</a:t>
            </a:r>
            <a:endParaRPr lang="en-GB" dirty="0"/>
          </a:p>
        </p:txBody>
      </p:sp>
      <p:sp>
        <p:nvSpPr>
          <p:cNvPr id="4" name="Slide Number Placeholder 3"/>
          <p:cNvSpPr>
            <a:spLocks noGrp="1"/>
          </p:cNvSpPr>
          <p:nvPr>
            <p:ph type="sldNum" sz="quarter" idx="5"/>
          </p:nvPr>
        </p:nvSpPr>
        <p:spPr/>
        <p:txBody>
          <a:bodyPr/>
          <a:lstStyle/>
          <a:p>
            <a:fld id="{17BF9198-895B-4E86-B217-2DD23B868C3D}" type="slidenum">
              <a:rPr lang="en-GB" smtClean="0"/>
              <a:t>5</a:t>
            </a:fld>
            <a:endParaRPr lang="en-GB" dirty="0"/>
          </a:p>
        </p:txBody>
      </p:sp>
    </p:spTree>
    <p:extLst>
      <p:ext uri="{BB962C8B-B14F-4D97-AF65-F5344CB8AC3E}">
        <p14:creationId xmlns:p14="http://schemas.microsoft.com/office/powerpoint/2010/main" val="869571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Η διάκριση (σε ατομικό ή ομαδικό άθλημα) σε Ολυμπιακούς, Ολυμπιακούς Νέων,</a:t>
            </a:r>
          </a:p>
          <a:p>
            <a:r>
              <a:rPr lang="el-GR" dirty="0"/>
              <a:t>Παγκόσμιους, Πανευρωπαϊκούς, Κοινοπολιτειακούς, Κοινοπολιτειακούς Νέων, Μεσογειακούς, ΑΜΚΕ πρέπει να έχει κατακτηθεί με την Εθνική ομάδα. Ως τέτοια θεωρείται μία και μόνο διοργάνωση που διεξάγεται περιοδικά σύμφωνα με τους ισχύοντες διεθνείς κανονισμούς του οικείου αθλήματος και υπό την αιγίδα της Κυπριακής Ολυμπιακής Επιτροπής. Διακρίσεις σε Παγκόσμιους και Πανευρωπαϊκούς Αγώνες λαμβάνονται υπόψη μόνο για θεσμοθετημένους</a:t>
            </a:r>
          </a:p>
          <a:p>
            <a:r>
              <a:rPr lang="el-GR" dirty="0"/>
              <a:t>και αριθμημένους αγώνες από τις Διεθνείς Ομοσπονδίες. Όταν σε κάποια κατηγορία ηλικιών και φύλου γίνονται δύο ή περισσότερα τέτοια πρωταθλήματα, λαμβάνεται υπόψη η</a:t>
            </a:r>
          </a:p>
          <a:p>
            <a:r>
              <a:rPr lang="el-GR" dirty="0"/>
              <a:t>σημαντικότερη διοργάνωση που ορίζεται από την οικεία ομοσπονδία.</a:t>
            </a:r>
          </a:p>
          <a:p>
            <a:endParaRPr lang="el-GR" baseline="0" dirty="0"/>
          </a:p>
          <a:p>
            <a:r>
              <a:rPr lang="en-US" baseline="0" dirty="0"/>
              <a:t>MULTI SPORT</a:t>
            </a:r>
            <a:r>
              <a:rPr lang="el-GR" baseline="0" dirty="0"/>
              <a:t> </a:t>
            </a:r>
            <a:r>
              <a:rPr lang="en-US" baseline="0" dirty="0"/>
              <a:t>games</a:t>
            </a:r>
            <a:endParaRPr lang="el-GR" baseline="0" dirty="0"/>
          </a:p>
          <a:p>
            <a:endParaRPr lang="el-GR" baseline="0" dirty="0"/>
          </a:p>
          <a:p>
            <a:r>
              <a:rPr lang="el-GR" baseline="0" dirty="0"/>
              <a:t>Οι υποψήφιοι που έχουν 100% πριμοδότηση υποχρεούνται να παρουσιαστούν στον χώρο της εξέτασης και αφού καταγραφεί στις κάμερες η παρουσία τους, αποχωρούν και παίρνουν το 20άρι τους</a:t>
            </a:r>
            <a:r>
              <a:rPr lang="en-US" baseline="0" dirty="0"/>
              <a:t> </a:t>
            </a:r>
            <a:endParaRPr lang="en-GB" dirty="0"/>
          </a:p>
        </p:txBody>
      </p:sp>
      <p:sp>
        <p:nvSpPr>
          <p:cNvPr id="4" name="Slide Number Placeholder 3"/>
          <p:cNvSpPr>
            <a:spLocks noGrp="1"/>
          </p:cNvSpPr>
          <p:nvPr>
            <p:ph type="sldNum" sz="quarter" idx="5"/>
          </p:nvPr>
        </p:nvSpPr>
        <p:spPr/>
        <p:txBody>
          <a:bodyPr/>
          <a:lstStyle/>
          <a:p>
            <a:fld id="{17BF9198-895B-4E86-B217-2DD23B868C3D}" type="slidenum">
              <a:rPr lang="en-GB" smtClean="0"/>
              <a:t>6</a:t>
            </a:fld>
            <a:endParaRPr lang="en-GB" dirty="0"/>
          </a:p>
        </p:txBody>
      </p:sp>
    </p:spTree>
    <p:extLst>
      <p:ext uri="{BB962C8B-B14F-4D97-AF65-F5344CB8AC3E}">
        <p14:creationId xmlns:p14="http://schemas.microsoft.com/office/powerpoint/2010/main" val="3710281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Παγκύπριοι αγώνες ή Παγκύπριο πρωτάθλημα θεωρείται μία και μόνο διοργάνωση</a:t>
            </a:r>
          </a:p>
          <a:p>
            <a:r>
              <a:rPr lang="el-GR" dirty="0"/>
              <a:t>ανδρών-γυναικών, εφήβων-νεανίδων, παίδων-κορασίδων κάθε χρόνο η οποία διενεργείται</a:t>
            </a:r>
          </a:p>
          <a:p>
            <a:r>
              <a:rPr lang="el-GR" dirty="0"/>
              <a:t>μεταξύ αθλητικών συλλόγων/σωματείων που ορίζεται από την οικεία αθλητική ομοσπονδία</a:t>
            </a:r>
          </a:p>
          <a:p>
            <a:r>
              <a:rPr lang="el-GR" dirty="0"/>
              <a:t>και πάντα της ανώτατης κατηγορίας για κάθε άθλημα ή αγώνισμα και η οποία διεξάγεται σε</a:t>
            </a:r>
          </a:p>
          <a:p>
            <a:r>
              <a:rPr lang="el-GR" dirty="0"/>
              <a:t>ηλικιακή κατηγορία U16 και άνω.</a:t>
            </a:r>
          </a:p>
          <a:p>
            <a:endParaRPr lang="el-GR" dirty="0"/>
          </a:p>
          <a:p>
            <a:r>
              <a:rPr lang="el-GR" dirty="0"/>
              <a:t>Η πριμοδότηση ανακοινώνεται μία εβδομάδα πριν την έναρξη της εξέτασης</a:t>
            </a:r>
            <a:endParaRPr lang="en-GB" dirty="0"/>
          </a:p>
        </p:txBody>
      </p:sp>
      <p:sp>
        <p:nvSpPr>
          <p:cNvPr id="4" name="Slide Number Placeholder 3"/>
          <p:cNvSpPr>
            <a:spLocks noGrp="1"/>
          </p:cNvSpPr>
          <p:nvPr>
            <p:ph type="sldNum" sz="quarter" idx="5"/>
          </p:nvPr>
        </p:nvSpPr>
        <p:spPr/>
        <p:txBody>
          <a:bodyPr/>
          <a:lstStyle/>
          <a:p>
            <a:fld id="{17BF9198-895B-4E86-B217-2DD23B868C3D}" type="slidenum">
              <a:rPr lang="en-GB" smtClean="0"/>
              <a:t>7</a:t>
            </a:fld>
            <a:endParaRPr lang="en-GB" dirty="0"/>
          </a:p>
        </p:txBody>
      </p:sp>
    </p:spTree>
    <p:extLst>
      <p:ext uri="{BB962C8B-B14F-4D97-AF65-F5344CB8AC3E}">
        <p14:creationId xmlns:p14="http://schemas.microsoft.com/office/powerpoint/2010/main" val="3532849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a:p>
            <a:r>
              <a:rPr lang="el-GR" dirty="0"/>
              <a:t>Ας δούμε</a:t>
            </a:r>
            <a:r>
              <a:rPr lang="el-GR" baseline="0" dirty="0"/>
              <a:t> μερικά παραδείγματα για να καταλάβετε καλύτερα τους παράγοντες που αξιολογούνται και ποιες συνθήκες σας εξασφαλίζουν πριμοδότηση αλλά και πόση πριμοδότηση.</a:t>
            </a:r>
            <a:endParaRPr lang="el-GR" dirty="0"/>
          </a:p>
          <a:p>
            <a:r>
              <a:rPr lang="el-GR" dirty="0"/>
              <a:t>Περιπτώσεις 4-5-6-7 ίδια διάκριση διαφορετικοί</a:t>
            </a:r>
            <a:r>
              <a:rPr lang="el-GR" baseline="0" dirty="0"/>
              <a:t> παράγοντες οδηγούν σε διαφορετική πριμοδότηση</a:t>
            </a:r>
            <a:endParaRPr lang="en-US" dirty="0"/>
          </a:p>
        </p:txBody>
      </p:sp>
      <p:sp>
        <p:nvSpPr>
          <p:cNvPr id="4" name="Slide Number Placeholder 3"/>
          <p:cNvSpPr>
            <a:spLocks noGrp="1"/>
          </p:cNvSpPr>
          <p:nvPr>
            <p:ph type="sldNum" sz="quarter" idx="10"/>
          </p:nvPr>
        </p:nvSpPr>
        <p:spPr/>
        <p:txBody>
          <a:bodyPr/>
          <a:lstStyle/>
          <a:p>
            <a:fld id="{17BF9198-895B-4E86-B217-2DD23B868C3D}" type="slidenum">
              <a:rPr lang="en-GB" smtClean="0"/>
              <a:t>8</a:t>
            </a:fld>
            <a:endParaRPr lang="en-GB" dirty="0"/>
          </a:p>
        </p:txBody>
      </p:sp>
    </p:spTree>
    <p:extLst>
      <p:ext uri="{BB962C8B-B14F-4D97-AF65-F5344CB8AC3E}">
        <p14:creationId xmlns:p14="http://schemas.microsoft.com/office/powerpoint/2010/main" val="847363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Δελτίο</a:t>
            </a:r>
            <a:r>
              <a:rPr lang="el-GR" baseline="0" dirty="0"/>
              <a:t> υγείας, ή σχολική αθλητική ταυτότητα</a:t>
            </a:r>
            <a:endParaRPr lang="en-GB" dirty="0"/>
          </a:p>
        </p:txBody>
      </p:sp>
      <p:sp>
        <p:nvSpPr>
          <p:cNvPr id="4" name="Slide Number Placeholder 3"/>
          <p:cNvSpPr>
            <a:spLocks noGrp="1"/>
          </p:cNvSpPr>
          <p:nvPr>
            <p:ph type="sldNum" sz="quarter" idx="5"/>
          </p:nvPr>
        </p:nvSpPr>
        <p:spPr/>
        <p:txBody>
          <a:bodyPr/>
          <a:lstStyle/>
          <a:p>
            <a:fld id="{17BF9198-895B-4E86-B217-2DD23B868C3D}" type="slidenum">
              <a:rPr lang="en-GB" smtClean="0"/>
              <a:t>9</a:t>
            </a:fld>
            <a:endParaRPr lang="en-GB" dirty="0"/>
          </a:p>
        </p:txBody>
      </p:sp>
    </p:spTree>
    <p:extLst>
      <p:ext uri="{BB962C8B-B14F-4D97-AF65-F5344CB8AC3E}">
        <p14:creationId xmlns:p14="http://schemas.microsoft.com/office/powerpoint/2010/main" val="1990890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44407D48-343E-40BA-BC8B-0B6577AE1238}" type="datetime1">
              <a:rPr lang="en-US" smtClean="0"/>
              <a:t>3/2/2023</a:t>
            </a:fld>
            <a:endParaRPr lang="en-US" dirty="0"/>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86CB4B4D-7CA3-9044-876B-883B54F8677D}" type="slidenum">
              <a:rPr lang="en-US" kern="0" smtClean="0">
                <a:latin typeface="Calibri"/>
                <a:sym typeface="Calibri"/>
              </a:rPr>
              <a:pPr/>
              <a:t>‹#›</a:t>
            </a:fld>
            <a:endParaRPr lang="en-US" kern="0" dirty="0">
              <a:latin typeface="Calibri"/>
              <a:sym typeface="Calibri"/>
            </a:endParaRPr>
          </a:p>
        </p:txBody>
      </p:sp>
    </p:spTree>
    <p:extLst>
      <p:ext uri="{BB962C8B-B14F-4D97-AF65-F5344CB8AC3E}">
        <p14:creationId xmlns:p14="http://schemas.microsoft.com/office/powerpoint/2010/main" val="897571466"/>
      </p:ext>
    </p:extLst>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0F6DDA-C94B-41C6-8947-EFC2F7011EDE}" type="datetime1">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kern="0" smtClean="0">
                <a:latin typeface="Calibri"/>
                <a:sym typeface="Calibri"/>
              </a:rPr>
              <a:pPr/>
              <a:t>‹#›</a:t>
            </a:fld>
            <a:endParaRPr lang="en-US" kern="0" dirty="0">
              <a:latin typeface="Calibri"/>
              <a:sym typeface="Calibri"/>
            </a:endParaRPr>
          </a:p>
        </p:txBody>
      </p:sp>
    </p:spTree>
    <p:extLst>
      <p:ext uri="{BB962C8B-B14F-4D97-AF65-F5344CB8AC3E}">
        <p14:creationId xmlns:p14="http://schemas.microsoft.com/office/powerpoint/2010/main" val="3151269127"/>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9A2A6226-8DCE-4479-9448-9A648E71B687}" type="datetime1">
              <a:rPr lang="en-US" smtClean="0"/>
              <a:t>3/2/2023</a:t>
            </a:fld>
            <a:endParaRPr lang="en-US" dirty="0"/>
          </a:p>
        </p:txBody>
      </p:sp>
      <p:sp>
        <p:nvSpPr>
          <p:cNvPr id="5" name="Footer Placeholder 4"/>
          <p:cNvSpPr>
            <a:spLocks noGrp="1"/>
          </p:cNvSpPr>
          <p:nvPr>
            <p:ph type="ftr" sz="quarter" idx="11"/>
          </p:nvPr>
        </p:nvSpPr>
        <p:spPr>
          <a:xfrm>
            <a:off x="609602" y="6248208"/>
            <a:ext cx="7431311" cy="365125"/>
          </a:xfrm>
        </p:spPr>
        <p:txBody>
          <a:bodyPr/>
          <a:lstStyle/>
          <a:p>
            <a:endParaRPr lang="en-US" dirty="0"/>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6" name="Slide Number Placeholder 5"/>
          <p:cNvSpPr>
            <a:spLocks noGrp="1"/>
          </p:cNvSpPr>
          <p:nvPr>
            <p:ph type="sldNum" sz="quarter" idx="12"/>
          </p:nvPr>
        </p:nvSpPr>
        <p:spPr>
          <a:xfrm rot="5400000">
            <a:off x="8075084" y="103716"/>
            <a:ext cx="533400" cy="325968"/>
          </a:xfrm>
        </p:spPr>
        <p:txBody>
          <a:bodyPr/>
          <a:lstStyle/>
          <a:p>
            <a:fld id="{86CB4B4D-7CA3-9044-876B-883B54F8677D}" type="slidenum">
              <a:rPr lang="en-US" kern="0" smtClean="0">
                <a:latin typeface="Calibri"/>
                <a:sym typeface="Calibri"/>
              </a:rPr>
              <a:pPr/>
              <a:t>‹#›</a:t>
            </a:fld>
            <a:endParaRPr lang="en-US" kern="0" dirty="0">
              <a:latin typeface="Calibri"/>
              <a:sym typeface="Calibri"/>
            </a:endParaRPr>
          </a:p>
        </p:txBody>
      </p:sp>
    </p:spTree>
    <p:extLst>
      <p:ext uri="{BB962C8B-B14F-4D97-AF65-F5344CB8AC3E}">
        <p14:creationId xmlns:p14="http://schemas.microsoft.com/office/powerpoint/2010/main" val="1569610479"/>
      </p:ext>
    </p:extLst>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D76212E-C8E9-4941-B5E4-5225C4A04910}" type="datetime1">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641216822"/>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415E7C0B-9FE9-4639-8ED5-98E74A679711}" type="datetime1">
              <a:rPr lang="en-US" smtClean="0"/>
              <a:t>3/2/2023</a:t>
            </a:fld>
            <a:endParaRPr lang="en-US" dirty="0"/>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86CB4B4D-7CA3-9044-876B-883B54F8677D}" type="slidenum">
              <a:rPr lang="en-US" kern="0" smtClean="0">
                <a:latin typeface="Calibri"/>
                <a:sym typeface="Calibri"/>
              </a:rPr>
              <a:pPr/>
              <a:t>‹#›</a:t>
            </a:fld>
            <a:endParaRPr lang="en-US" kern="0" dirty="0">
              <a:latin typeface="Calibri"/>
              <a:sym typeface="Calibri"/>
            </a:endParaRPr>
          </a:p>
        </p:txBody>
      </p:sp>
      <p:sp>
        <p:nvSpPr>
          <p:cNvPr id="14" name="Footer Placeholder 13"/>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748763298"/>
      </p:ext>
    </p:extLst>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DEB587CA-C1F6-42C2-A767-211B695EF62C}" type="datetime1">
              <a:rPr lang="en-US" smtClean="0"/>
              <a:t>3/2/2023</a:t>
            </a:fld>
            <a:endParaRPr lang="en-US" dirty="0"/>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extLst>
      <p:ext uri="{BB962C8B-B14F-4D97-AF65-F5344CB8AC3E}">
        <p14:creationId xmlns:p14="http://schemas.microsoft.com/office/powerpoint/2010/main" val="59514731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6B79DD1B-9252-4FC8-A117-191B47FD6820}" type="datetime1">
              <a:rPr lang="en-US" smtClean="0"/>
              <a:t>3/2/2023</a:t>
            </a:fld>
            <a:endParaRPr lang="en-US" dirty="0"/>
          </a:p>
        </p:txBody>
      </p:sp>
      <p:sp>
        <p:nvSpPr>
          <p:cNvPr id="12" name="Slide Number Placeholder 11"/>
          <p:cNvSpPr>
            <a:spLocks noGrp="1"/>
          </p:cNvSpPr>
          <p:nvPr>
            <p:ph type="sldNum" sz="quarter" idx="16"/>
          </p:nvPr>
        </p:nvSpPr>
        <p:spPr/>
        <p:txBody>
          <a:bodyPr rtlCol="0"/>
          <a:lstStyle/>
          <a:p>
            <a:fld id="{86CB4B4D-7CA3-9044-876B-883B54F8677D}" type="slidenum">
              <a:rPr lang="en-US" kern="0" smtClean="0">
                <a:latin typeface="Calibri"/>
                <a:sym typeface="Calibri"/>
              </a:rPr>
              <a:pPr/>
              <a:t>‹#›</a:t>
            </a:fld>
            <a:endParaRPr lang="en-US" kern="0" dirty="0">
              <a:latin typeface="Calibri"/>
              <a:sym typeface="Calibri"/>
            </a:endParaRPr>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3280592803"/>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7573B9A-1111-4B6C-8388-7014DACF3D58}" type="datetime1">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6CB4B4D-7CA3-9044-876B-883B54F8677D}" type="slidenum">
              <a:rPr lang="en-US" kern="0" smtClean="0">
                <a:latin typeface="Calibri"/>
                <a:sym typeface="Calibri"/>
              </a:rPr>
              <a:pPr/>
              <a:t>‹#›</a:t>
            </a:fld>
            <a:endParaRPr lang="en-US" kern="0" dirty="0">
              <a:latin typeface="Calibri"/>
              <a:sym typeface="Calibri"/>
            </a:endParaRPr>
          </a:p>
        </p:txBody>
      </p:sp>
    </p:spTree>
    <p:extLst>
      <p:ext uri="{BB962C8B-B14F-4D97-AF65-F5344CB8AC3E}">
        <p14:creationId xmlns:p14="http://schemas.microsoft.com/office/powerpoint/2010/main" val="577426687"/>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FFA25-1F14-468C-A703-E4D2A29C1DE6}" type="datetime1">
              <a:rPr lang="en-US" smtClean="0"/>
              <a:t>3/2/2023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7236647"/>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8F051936-AB18-4A6E-8ACF-95189334067A}" type="datetime1">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6CB4B4D-7CA3-9044-876B-883B54F8677D}" type="slidenum">
              <a:rPr lang="en-US" kern="0" smtClean="0">
                <a:latin typeface="Calibri"/>
                <a:sym typeface="Calibri"/>
              </a:rPr>
              <a:pPr/>
              <a:t>‹#›</a:t>
            </a:fld>
            <a:endParaRPr lang="en-US" kern="0" dirty="0">
              <a:latin typeface="Calibri"/>
              <a:sym typeface="Calibri"/>
            </a:endParaRPr>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66331905"/>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Date Placeholder 11"/>
          <p:cNvSpPr>
            <a:spLocks noGrp="1"/>
          </p:cNvSpPr>
          <p:nvPr>
            <p:ph type="dt" sz="half" idx="10"/>
          </p:nvPr>
        </p:nvSpPr>
        <p:spPr>
          <a:xfrm>
            <a:off x="8331200" y="6248401"/>
            <a:ext cx="3556000" cy="365125"/>
          </a:xfrm>
        </p:spPr>
        <p:txBody>
          <a:bodyPr rtlCol="0"/>
          <a:lstStyle/>
          <a:p>
            <a:fld id="{5EF6270E-6FBD-4BCC-8526-896795EA6B28}" type="datetime1">
              <a:rPr lang="en-US" smtClean="0"/>
              <a:t>3/2/2023</a:t>
            </a:fld>
            <a:endParaRPr lang="en-US" dirty="0"/>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86CB4B4D-7CA3-9044-876B-883B54F8677D}" type="slidenum">
              <a:rPr lang="en-US" kern="0" smtClean="0">
                <a:latin typeface="Calibri"/>
                <a:sym typeface="Calibri"/>
              </a:rPr>
              <a:pPr/>
              <a:t>‹#›</a:t>
            </a:fld>
            <a:endParaRPr lang="en-US" kern="0" dirty="0">
              <a:latin typeface="Calibri"/>
              <a:sym typeface="Calibri"/>
            </a:endParaRPr>
          </a:p>
        </p:txBody>
      </p:sp>
      <p:sp>
        <p:nvSpPr>
          <p:cNvPr id="14" name="Footer Placeholder 13"/>
          <p:cNvSpPr>
            <a:spLocks noGrp="1"/>
          </p:cNvSpPr>
          <p:nvPr>
            <p:ph type="ftr" sz="quarter" idx="12"/>
          </p:nvPr>
        </p:nvSpPr>
        <p:spPr>
          <a:xfrm>
            <a:off x="2133600" y="6248207"/>
            <a:ext cx="6096000" cy="365125"/>
          </a:xfrm>
        </p:spPr>
        <p:txBody>
          <a:bodyPr rtlCol="0"/>
          <a:lstStyle/>
          <a:p>
            <a:endParaRPr lang="en-US" dirty="0"/>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extLst>
      <p:ext uri="{BB962C8B-B14F-4D97-AF65-F5344CB8AC3E}">
        <p14:creationId xmlns:p14="http://schemas.microsoft.com/office/powerpoint/2010/main" val="3323347341"/>
      </p:ext>
    </p:extLst>
  </p:cSld>
  <p:clrMapOvr>
    <a:overrideClrMapping bg1="lt1" tx1="dk1" bg2="lt2" tx2="dk2" accent1="accent1" accent2="accent2" accent3="accent3" accent4="accent4" accent5="accent5" accent6="accent6" hlink="hlink" folHlink="folHlink"/>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3FC439A1-A26E-482A-A1D0-B75D7CE23505}" type="datetime1">
              <a:rPr lang="en-US" smtClean="0"/>
              <a:t>3/2/2023</a:t>
            </a:fld>
            <a:endParaRPr lang="en-US" dirty="0"/>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6CB4B4D-7CA3-9044-876B-883B54F8677D}" type="slidenum">
              <a:rPr lang="en-US" kern="0" smtClean="0">
                <a:latin typeface="Calibri"/>
                <a:sym typeface="Calibri"/>
              </a:rPr>
              <a:pPr/>
              <a:t>‹#›</a:t>
            </a:fld>
            <a:endParaRPr lang="en-US" kern="0" dirty="0">
              <a:latin typeface="Calibri"/>
              <a:sym typeface="Calibri"/>
            </a:endParaRPr>
          </a:p>
        </p:txBody>
      </p:sp>
    </p:spTree>
    <p:extLst>
      <p:ext uri="{BB962C8B-B14F-4D97-AF65-F5344CB8AC3E}">
        <p14:creationId xmlns:p14="http://schemas.microsoft.com/office/powerpoint/2010/main" val="1292023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oiriazi@schools.ac.c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archeia.moec.gov.cy/mc/938/odigos_exetaseon_tomos_a_2023.pdf" TargetMode="External"/><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archeia.moec.gov.cy/mc/938/odigos_exetaseon_tomos_b_2023.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0"/>
            <a:ext cx="9144000" cy="1295400"/>
          </a:xfrm>
          <a:solidFill>
            <a:schemeClr val="accent1">
              <a:lumMod val="20000"/>
              <a:lumOff val="80000"/>
            </a:schemeClr>
          </a:solidFill>
        </p:spPr>
        <p:txBody>
          <a:bodyPr>
            <a:normAutofit fontScale="90000"/>
          </a:bodyPr>
          <a:lstStyle/>
          <a:p>
            <a:pPr algn="ctr"/>
            <a:r>
              <a:rPr lang="en-US" b="1" dirty="0">
                <a:latin typeface="Arial Narrow" pitchFamily="34" charset="0"/>
              </a:rPr>
              <a:t/>
            </a:r>
            <a:br>
              <a:rPr lang="en-US" b="1" dirty="0">
                <a:latin typeface="Arial Narrow" pitchFamily="34" charset="0"/>
              </a:rPr>
            </a:br>
            <a:endParaRPr lang="en-US" b="1" dirty="0">
              <a:latin typeface="Century Gothic" panose="020B0502020202020204" pitchFamily="34" charset="0"/>
            </a:endParaRPr>
          </a:p>
        </p:txBody>
      </p:sp>
      <p:sp>
        <p:nvSpPr>
          <p:cNvPr id="12" name="Rectangle 11"/>
          <p:cNvSpPr/>
          <p:nvPr/>
        </p:nvSpPr>
        <p:spPr>
          <a:xfrm>
            <a:off x="7714377" y="5399443"/>
            <a:ext cx="4343400" cy="923330"/>
          </a:xfrm>
          <a:prstGeom prst="rect">
            <a:avLst/>
          </a:prstGeom>
        </p:spPr>
        <p:txBody>
          <a:bodyPr wrap="square">
            <a:spAutoFit/>
          </a:bodyPr>
          <a:lstStyle/>
          <a:p>
            <a:pPr algn="ctr"/>
            <a:r>
              <a:rPr lang="el-GR" b="1" i="1" dirty="0">
                <a:solidFill>
                  <a:prstClr val="black"/>
                </a:solidFill>
                <a:latin typeface="Century Gothic" panose="020B0502020202020204" pitchFamily="34" charset="0"/>
                <a:ea typeface="Calibri"/>
                <a:cs typeface="Arial" panose="020B0604020202020204" pitchFamily="34" charset="0"/>
              </a:rPr>
              <a:t>Φανή-Άννα Ποϊριάζη-Μαυρίδου</a:t>
            </a:r>
          </a:p>
          <a:p>
            <a:pPr algn="ctr"/>
            <a:r>
              <a:rPr lang="el-GR" i="1" dirty="0">
                <a:solidFill>
                  <a:prstClr val="black"/>
                </a:solidFill>
                <a:latin typeface="Century Gothic" panose="020B0502020202020204" pitchFamily="34" charset="0"/>
                <a:ea typeface="Calibri"/>
                <a:cs typeface="Arial" panose="020B0604020202020204" pitchFamily="34" charset="0"/>
              </a:rPr>
              <a:t>Σύμβουλος Φυσικής Αγωγής Μ.Ε.</a:t>
            </a:r>
            <a:endParaRPr lang="en-US" i="1" dirty="0">
              <a:solidFill>
                <a:prstClr val="black"/>
              </a:solidFill>
              <a:latin typeface="Century Gothic" panose="020B0502020202020204" pitchFamily="34" charset="0"/>
              <a:ea typeface="Calibri"/>
              <a:cs typeface="Arial" panose="020B0604020202020204" pitchFamily="34" charset="0"/>
            </a:endParaRPr>
          </a:p>
          <a:p>
            <a:pPr algn="ctr"/>
            <a:r>
              <a:rPr lang="el-GR" i="1" dirty="0">
                <a:solidFill>
                  <a:prstClr val="black"/>
                </a:solidFill>
                <a:latin typeface="Century Gothic" panose="020B0502020202020204" pitchFamily="34" charset="0"/>
                <a:ea typeface="Calibri"/>
                <a:cs typeface="Arial" panose="020B0604020202020204" pitchFamily="34" charset="0"/>
              </a:rPr>
              <a:t>Ευρωπαϊκά</a:t>
            </a:r>
            <a:r>
              <a:rPr lang="en-US" i="1" dirty="0">
                <a:solidFill>
                  <a:prstClr val="black"/>
                </a:solidFill>
                <a:latin typeface="Century Gothic" panose="020B0502020202020204" pitchFamily="34" charset="0"/>
                <a:ea typeface="Calibri"/>
                <a:cs typeface="Arial" panose="020B0604020202020204" pitchFamily="34" charset="0"/>
              </a:rPr>
              <a:t> </a:t>
            </a:r>
            <a:r>
              <a:rPr lang="el-GR" i="1" dirty="0">
                <a:solidFill>
                  <a:prstClr val="black"/>
                </a:solidFill>
                <a:latin typeface="Century Gothic" panose="020B0502020202020204" pitchFamily="34" charset="0"/>
                <a:ea typeface="Calibri"/>
                <a:cs typeface="Arial" panose="020B0604020202020204" pitchFamily="34" charset="0"/>
              </a:rPr>
              <a:t>&amp; Εθνικά Προγράμματα</a:t>
            </a:r>
            <a:r>
              <a:rPr lang="en-US" i="1" dirty="0">
                <a:solidFill>
                  <a:prstClr val="black"/>
                </a:solidFill>
                <a:latin typeface="Century Gothic" panose="020B0502020202020204" pitchFamily="34" charset="0"/>
                <a:ea typeface="Calibri"/>
                <a:cs typeface="Arial" panose="020B0604020202020204" pitchFamily="34" charset="0"/>
              </a:rPr>
              <a:t> </a:t>
            </a:r>
            <a:endParaRPr lang="el-GR" i="1" dirty="0">
              <a:solidFill>
                <a:prstClr val="black"/>
              </a:solidFill>
              <a:latin typeface="Century Gothic" panose="020B0502020202020204" pitchFamily="34" charset="0"/>
              <a:ea typeface="Calibri"/>
              <a:cs typeface="Arial" panose="020B0604020202020204" pitchFamily="34" charset="0"/>
            </a:endParaRPr>
          </a:p>
        </p:txBody>
      </p:sp>
      <p:sp>
        <p:nvSpPr>
          <p:cNvPr id="5" name="Content Placeholder 4">
            <a:extLst>
              <a:ext uri="{FF2B5EF4-FFF2-40B4-BE49-F238E27FC236}">
                <a16:creationId xmlns:a16="http://schemas.microsoft.com/office/drawing/2014/main" id="{F120EAC1-08FF-44E8-A591-5DC72E108867}"/>
              </a:ext>
            </a:extLst>
          </p:cNvPr>
          <p:cNvSpPr>
            <a:spLocks noGrp="1"/>
          </p:cNvSpPr>
          <p:nvPr>
            <p:ph sz="quarter" idx="1"/>
          </p:nvPr>
        </p:nvSpPr>
        <p:spPr>
          <a:xfrm>
            <a:off x="850420" y="1482754"/>
            <a:ext cx="10871200" cy="4495800"/>
          </a:xfrm>
        </p:spPr>
        <p:txBody>
          <a:bodyPr/>
          <a:lstStyle/>
          <a:p>
            <a:endParaRPr lang="el-GR" dirty="0"/>
          </a:p>
          <a:p>
            <a:endParaRPr lang="el-GR" dirty="0"/>
          </a:p>
          <a:p>
            <a:pPr marL="0" indent="0" algn="ctr">
              <a:buNone/>
            </a:pPr>
            <a:r>
              <a:rPr lang="el-GR" sz="4000" b="1" dirty="0">
                <a:latin typeface="Cambria" panose="02040503050406030204" pitchFamily="18" charset="0"/>
                <a:ea typeface="Cambria" panose="02040503050406030204" pitchFamily="18" charset="0"/>
              </a:rPr>
              <a:t>ΕΞΕΤΑΣΗ «ΠΡΑΚΤΙΚΗ ΔΟΚΙΜΑΣΙΑ»</a:t>
            </a:r>
          </a:p>
          <a:p>
            <a:pPr marL="0" indent="0" algn="ctr">
              <a:buNone/>
            </a:pPr>
            <a:r>
              <a:rPr lang="el-GR" sz="4000" b="1" dirty="0">
                <a:latin typeface="Cambria" panose="02040503050406030204" pitchFamily="18" charset="0"/>
                <a:ea typeface="Cambria" panose="02040503050406030204" pitchFamily="18" charset="0"/>
              </a:rPr>
              <a:t>(μάθημα πρόσβασης, κωδ.32)</a:t>
            </a:r>
          </a:p>
          <a:p>
            <a:pPr marL="0" indent="0" algn="ctr">
              <a:buNone/>
            </a:pPr>
            <a:r>
              <a:rPr lang="el-GR" sz="4000" b="1" dirty="0">
                <a:latin typeface="Cambria" panose="02040503050406030204" pitchFamily="18" charset="0"/>
                <a:ea typeface="Cambria" panose="02040503050406030204" pitchFamily="18" charset="0"/>
              </a:rPr>
              <a:t>ΠΡΙΜΟΔΟΤΗΣΗ αθλητών με διακρίσεις </a:t>
            </a:r>
          </a:p>
          <a:p>
            <a:endParaRPr lang="en-GB" dirty="0"/>
          </a:p>
        </p:txBody>
      </p:sp>
      <p:sp>
        <p:nvSpPr>
          <p:cNvPr id="10" name="TextBox 9">
            <a:extLst>
              <a:ext uri="{FF2B5EF4-FFF2-40B4-BE49-F238E27FC236}">
                <a16:creationId xmlns:a16="http://schemas.microsoft.com/office/drawing/2014/main" id="{AE61485B-CD57-46FE-BC28-D941FA9A9234}"/>
              </a:ext>
            </a:extLst>
          </p:cNvPr>
          <p:cNvSpPr txBox="1"/>
          <p:nvPr/>
        </p:nvSpPr>
        <p:spPr>
          <a:xfrm>
            <a:off x="850420" y="5399443"/>
            <a:ext cx="6094602" cy="784830"/>
          </a:xfrm>
          <a:prstGeom prst="rect">
            <a:avLst/>
          </a:prstGeom>
          <a:noFill/>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0000FF"/>
                </a:solidFill>
                <a:effectLst/>
                <a:uLnTx/>
                <a:uFillTx/>
                <a:latin typeface="Century Gothic" panose="020B0502020202020204"/>
                <a:ea typeface="+mn-ea"/>
                <a:cs typeface="+mn-cs"/>
                <a:hlinkClick r:id="rId3">
                  <a:extLst>
                    <a:ext uri="{A12FA001-AC4F-418D-AE19-62706E023703}">
                      <ahyp:hlinkClr xmlns="" xmlns:ahyp="http://schemas.microsoft.com/office/drawing/2018/hyperlinkcolor" val="tx"/>
                    </a:ext>
                  </a:extLst>
                </a:hlinkClick>
              </a:rPr>
              <a:t>apoiriazi@schools.ac.cy</a:t>
            </a:r>
            <a:endParaRPr kumimoji="0" lang="en-US" sz="1500" b="1" i="0" u="none" strike="noStrike" kern="1200" cap="none" spc="0" normalizeH="0" baseline="0" noProof="0" dirty="0">
              <a:ln>
                <a:noFill/>
              </a:ln>
              <a:solidFill>
                <a:srgbClr val="0000FF"/>
              </a:solidFill>
              <a:effectLst/>
              <a:uLnTx/>
              <a:uFillTx/>
              <a:latin typeface="Century Gothic" panose="020B0502020202020204"/>
              <a:ea typeface="+mn-ea"/>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r>
              <a:rPr lang="el-GR" sz="1500" dirty="0">
                <a:solidFill>
                  <a:prstClr val="black"/>
                </a:solidFill>
                <a:latin typeface="Century Gothic" panose="020B0502020202020204"/>
              </a:rPr>
              <a:t>Τηλ. γραφείου</a:t>
            </a:r>
            <a:r>
              <a:rPr kumimoji="0" lang="en-US" sz="1500" b="0" i="0" u="none" strike="noStrike" kern="1200" cap="none" spc="0" normalizeH="0" baseline="0" noProof="0" dirty="0">
                <a:ln>
                  <a:noFill/>
                </a:ln>
                <a:solidFill>
                  <a:prstClr val="black"/>
                </a:solidFill>
                <a:effectLst/>
                <a:uLnTx/>
                <a:uFillTx/>
                <a:latin typeface="Century Gothic" panose="020B0502020202020204"/>
                <a:ea typeface="+mn-ea"/>
                <a:cs typeface="+mn-cs"/>
              </a:rPr>
              <a:t>.: ++357 22 800764</a:t>
            </a: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a:t>
            </a:fld>
            <a:endParaRPr lang="en-US" dirty="0"/>
          </a:p>
        </p:txBody>
      </p:sp>
      <p:pic>
        <p:nvPicPr>
          <p:cNvPr id="6" name="Picture 5">
            <a:extLst>
              <a:ext uri="{FF2B5EF4-FFF2-40B4-BE49-F238E27FC236}">
                <a16:creationId xmlns:a16="http://schemas.microsoft.com/office/drawing/2014/main" id="{F6496E6F-25B6-F810-AB63-4F1DA20EB5E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924812" y="-125534"/>
            <a:ext cx="5984683" cy="1546468"/>
          </a:xfrm>
          <a:prstGeom prst="rect">
            <a:avLst/>
          </a:prstGeom>
        </p:spPr>
      </p:pic>
    </p:spTree>
    <p:extLst>
      <p:ext uri="{BB962C8B-B14F-4D97-AF65-F5344CB8AC3E}">
        <p14:creationId xmlns:p14="http://schemas.microsoft.com/office/powerpoint/2010/main" val="407983715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82938" y="444661"/>
            <a:ext cx="5090615" cy="456535"/>
          </a:xfrm>
          <a:prstGeom prst="rect">
            <a:avLst/>
          </a:prstGeom>
          <a:noFill/>
        </p:spPr>
        <p:txBody>
          <a:bodyPr wrap="square" rtlCol="0">
            <a:spAutoFit/>
          </a:bodyPr>
          <a:lstStyle/>
          <a:p>
            <a:pPr lvl="0" algn="ctr">
              <a:lnSpc>
                <a:spcPct val="150000"/>
              </a:lnSpc>
              <a:defRPr/>
            </a:pPr>
            <a:r>
              <a:rPr lang="el-GR" b="1" i="1" u="sng" dirty="0">
                <a:solidFill>
                  <a:srgbClr val="DBEFF9">
                    <a:lumMod val="25000"/>
                  </a:srgbClr>
                </a:solidFill>
                <a:latin typeface="Arial" panose="020B0604020202020204" pitchFamily="34" charset="0"/>
                <a:cs typeface="Arial" panose="020B0604020202020204" pitchFamily="34" charset="0"/>
              </a:rPr>
              <a:t>Πριμοδότηση αθλητών ΔΙΚΑΙΟΛΟΓΗΤΙΚΑ (2)</a:t>
            </a:r>
          </a:p>
        </p:txBody>
      </p:sp>
      <p:sp>
        <p:nvSpPr>
          <p:cNvPr id="5" name="TextBox 4"/>
          <p:cNvSpPr txBox="1"/>
          <p:nvPr/>
        </p:nvSpPr>
        <p:spPr>
          <a:xfrm>
            <a:off x="777922" y="2251880"/>
            <a:ext cx="9376011" cy="2031325"/>
          </a:xfrm>
          <a:prstGeom prst="rect">
            <a:avLst/>
          </a:prstGeom>
          <a:noFill/>
        </p:spPr>
        <p:txBody>
          <a:bodyPr wrap="square" rtlCol="0">
            <a:spAutoFit/>
          </a:bodyPr>
          <a:lstStyle/>
          <a:p>
            <a:pPr algn="ctr"/>
            <a:r>
              <a:rPr lang="el-GR" b="1" dirty="0">
                <a:solidFill>
                  <a:srgbClr val="FF0000"/>
                </a:solidFill>
                <a:latin typeface="Arial" panose="020B0604020202020204" pitchFamily="34" charset="0"/>
                <a:cs typeface="Arial" panose="020B0604020202020204" pitchFamily="34" charset="0"/>
              </a:rPr>
              <a:t>ΠΡΟΣΟΧΗ!!!</a:t>
            </a:r>
          </a:p>
          <a:p>
            <a:endParaRPr lang="el-GR" dirty="0">
              <a:latin typeface="Arial" panose="020B0604020202020204" pitchFamily="34" charset="0"/>
              <a:cs typeface="Arial" panose="020B0604020202020204" pitchFamily="34" charset="0"/>
            </a:endParaRPr>
          </a:p>
          <a:p>
            <a:pPr algn="just"/>
            <a:r>
              <a:rPr lang="el-GR" dirty="0">
                <a:latin typeface="Arial" panose="020B0604020202020204" pitchFamily="34" charset="0"/>
                <a:cs typeface="Arial" panose="020B0604020202020204" pitchFamily="34" charset="0"/>
              </a:rPr>
              <a:t>Μετά την καταληκτική ημερομηνία υποβολής των αιτήσεων πριμοδότησης, γίνονται δεκτά δικαιολογητικά </a:t>
            </a:r>
            <a:r>
              <a:rPr lang="el-GR" b="1" u="sng" dirty="0">
                <a:latin typeface="Arial" panose="020B0604020202020204" pitchFamily="34" charset="0"/>
                <a:cs typeface="Arial" panose="020B0604020202020204" pitchFamily="34" charset="0"/>
              </a:rPr>
              <a:t>ΜΟΝΟ</a:t>
            </a:r>
            <a:r>
              <a:rPr lang="el-GR" dirty="0">
                <a:latin typeface="Arial" panose="020B0604020202020204" pitchFamily="34" charset="0"/>
                <a:cs typeface="Arial" panose="020B0604020202020204" pitchFamily="34" charset="0"/>
              </a:rPr>
              <a:t> όσα αφορούν βελτίωση πριμοδότησης από συμμετοχή σε αγώνες που θα διεξαχθούν μετά την καταληκτική ημερομηνία. Τα συγκεκριμένα δικαιολογητικά βελτίωσης πριμοδότησης γίνονται δεκτά μόνο μέχρι την ημέρα εξέτασης του υποψηφίου στην Πρακτική Δοκιμασία.</a:t>
            </a:r>
            <a:endParaRPr lang="en-US" dirty="0">
              <a:latin typeface="Tw Cen MT" panose="020B0602020104020603"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normAutofit fontScale="85000" lnSpcReduction="20000"/>
          </a:bodyPr>
          <a:lstStyle/>
          <a:p>
            <a:fld id="{86CB4B4D-7CA3-9044-876B-883B54F8677D}" type="slidenum">
              <a:rPr lang="en-US" kern="0" smtClean="0">
                <a:latin typeface="Calibri"/>
                <a:sym typeface="Calibri"/>
              </a:rPr>
              <a:pPr/>
              <a:t>10</a:t>
            </a:fld>
            <a:endParaRPr lang="en-US" kern="0" dirty="0">
              <a:latin typeface="Calibri"/>
              <a:sym typeface="Calibri"/>
            </a:endParaRPr>
          </a:p>
        </p:txBody>
      </p:sp>
      <p:pic>
        <p:nvPicPr>
          <p:cNvPr id="2" name="Picture 1">
            <a:extLst>
              <a:ext uri="{FF2B5EF4-FFF2-40B4-BE49-F238E27FC236}">
                <a16:creationId xmlns:a16="http://schemas.microsoft.com/office/drawing/2014/main" id="{D0B5C136-030D-FD8D-E5A4-DFE350F20E4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6239" y="88312"/>
            <a:ext cx="4343011" cy="1122252"/>
          </a:xfrm>
          <a:prstGeom prst="rect">
            <a:avLst/>
          </a:prstGeom>
        </p:spPr>
      </p:pic>
    </p:spTree>
    <p:extLst>
      <p:ext uri="{BB962C8B-B14F-4D97-AF65-F5344CB8AC3E}">
        <p14:creationId xmlns:p14="http://schemas.microsoft.com/office/powerpoint/2010/main" val="235206134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04764" y="518615"/>
            <a:ext cx="5568287" cy="369332"/>
          </a:xfrm>
          <a:prstGeom prst="rect">
            <a:avLst/>
          </a:prstGeom>
          <a:noFill/>
        </p:spPr>
        <p:txBody>
          <a:bodyPr wrap="square" rtlCol="0">
            <a:spAutoFit/>
          </a:bodyPr>
          <a:lstStyle/>
          <a:p>
            <a:pPr lvl="0" algn="r"/>
            <a:r>
              <a:rPr lang="el-GR" b="1" i="1" u="sng" dirty="0">
                <a:solidFill>
                  <a:srgbClr val="DBEFF9">
                    <a:lumMod val="25000"/>
                  </a:srgbClr>
                </a:solidFill>
                <a:latin typeface="Arial" panose="020B0604020202020204" pitchFamily="34" charset="0"/>
                <a:cs typeface="Arial" panose="020B0604020202020204" pitchFamily="34" charset="0"/>
              </a:rPr>
              <a:t>Τρόπος αξιολόγησης + πριμοδότηση</a:t>
            </a:r>
            <a:endParaRPr kumimoji="0" lang="en-US" sz="1800" b="0" i="0" u="none" strike="noStrike" kern="1200" cap="none" spc="0" normalizeH="0" baseline="0" noProof="0" dirty="0">
              <a:ln>
                <a:noFill/>
              </a:ln>
              <a:solidFill>
                <a:prstClr val="black"/>
              </a:solidFill>
              <a:effectLst/>
              <a:uLnTx/>
              <a:uFillTx/>
              <a:latin typeface="Tw Cen MT"/>
              <a:ea typeface="+mn-ea"/>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2520419175"/>
              </p:ext>
            </p:extLst>
          </p:nvPr>
        </p:nvGraphicFramePr>
        <p:xfrm>
          <a:off x="1919845" y="1249153"/>
          <a:ext cx="7507933" cy="4638114"/>
        </p:xfrm>
        <a:graphic>
          <a:graphicData uri="http://schemas.openxmlformats.org/drawingml/2006/table">
            <a:tbl>
              <a:tblPr firstRow="1" bandRow="1">
                <a:tableStyleId>{5C22544A-7EE6-4342-B048-85BDC9FD1C3A}</a:tableStyleId>
              </a:tblPr>
              <a:tblGrid>
                <a:gridCol w="439555">
                  <a:extLst>
                    <a:ext uri="{9D8B030D-6E8A-4147-A177-3AD203B41FA5}">
                      <a16:colId xmlns:a16="http://schemas.microsoft.com/office/drawing/2014/main" val="2773515018"/>
                    </a:ext>
                  </a:extLst>
                </a:gridCol>
                <a:gridCol w="2012120">
                  <a:extLst>
                    <a:ext uri="{9D8B030D-6E8A-4147-A177-3AD203B41FA5}">
                      <a16:colId xmlns:a16="http://schemas.microsoft.com/office/drawing/2014/main" val="1503673698"/>
                    </a:ext>
                  </a:extLst>
                </a:gridCol>
                <a:gridCol w="3328792">
                  <a:extLst>
                    <a:ext uri="{9D8B030D-6E8A-4147-A177-3AD203B41FA5}">
                      <a16:colId xmlns:a16="http://schemas.microsoft.com/office/drawing/2014/main" val="2496176537"/>
                    </a:ext>
                  </a:extLst>
                </a:gridCol>
                <a:gridCol w="1727466">
                  <a:extLst>
                    <a:ext uri="{9D8B030D-6E8A-4147-A177-3AD203B41FA5}">
                      <a16:colId xmlns:a16="http://schemas.microsoft.com/office/drawing/2014/main" val="775587400"/>
                    </a:ext>
                  </a:extLst>
                </a:gridCol>
              </a:tblGrid>
              <a:tr h="653307">
                <a:tc>
                  <a:txBody>
                    <a:bodyPr/>
                    <a:lstStyle/>
                    <a:p>
                      <a:pPr algn="ctr"/>
                      <a:endParaRPr lang="en-US" dirty="0"/>
                    </a:p>
                  </a:txBody>
                  <a:tcPr anchor="ctr"/>
                </a:tc>
                <a:tc>
                  <a:txBody>
                    <a:bodyPr/>
                    <a:lstStyle/>
                    <a:p>
                      <a:pPr algn="ctr"/>
                      <a:r>
                        <a:rPr lang="el-GR" dirty="0"/>
                        <a:t>Ενότητα</a:t>
                      </a:r>
                      <a:endParaRPr lang="en-US" dirty="0"/>
                    </a:p>
                  </a:txBody>
                  <a:tcPr anchor="ctr"/>
                </a:tc>
                <a:tc>
                  <a:txBody>
                    <a:bodyPr/>
                    <a:lstStyle/>
                    <a:p>
                      <a:pPr algn="ctr"/>
                      <a:r>
                        <a:rPr lang="el-GR" dirty="0"/>
                        <a:t>Εργαλείο αξιολόγησης</a:t>
                      </a:r>
                      <a:endParaRPr lang="en-US" dirty="0"/>
                    </a:p>
                  </a:txBody>
                  <a:tcPr anchor="ctr"/>
                </a:tc>
                <a:tc>
                  <a:txBody>
                    <a:bodyPr/>
                    <a:lstStyle/>
                    <a:p>
                      <a:pPr algn="ctr"/>
                      <a:r>
                        <a:rPr lang="el-GR" dirty="0"/>
                        <a:t>Μέγιστη βαθμολογία</a:t>
                      </a:r>
                      <a:endParaRPr lang="en-US" dirty="0"/>
                    </a:p>
                  </a:txBody>
                  <a:tcPr anchor="ctr"/>
                </a:tc>
                <a:extLst>
                  <a:ext uri="{0D108BD9-81ED-4DB2-BD59-A6C34878D82A}">
                    <a16:rowId xmlns:a16="http://schemas.microsoft.com/office/drawing/2014/main" val="3200025064"/>
                  </a:ext>
                </a:extLst>
              </a:tr>
              <a:tr h="749381">
                <a:tc>
                  <a:txBody>
                    <a:bodyPr/>
                    <a:lstStyle/>
                    <a:p>
                      <a:r>
                        <a:rPr lang="el-GR" dirty="0"/>
                        <a:t>1.</a:t>
                      </a:r>
                      <a:endParaRPr lang="en-US" dirty="0"/>
                    </a:p>
                  </a:txBody>
                  <a:tcPr anchor="ctr"/>
                </a:tc>
                <a:tc>
                  <a:txBody>
                    <a:bodyPr/>
                    <a:lstStyle/>
                    <a:p>
                      <a:r>
                        <a:rPr lang="el-GR" b="1" dirty="0"/>
                        <a:t>Δρόμος </a:t>
                      </a:r>
                    </a:p>
                    <a:p>
                      <a:r>
                        <a:rPr lang="el-GR" b="1" dirty="0"/>
                        <a:t>(ή κολύμβηση)</a:t>
                      </a:r>
                      <a:endParaRPr lang="en-US" b="1" dirty="0"/>
                    </a:p>
                  </a:txBody>
                  <a:tcPr anchor="ctr"/>
                </a:tc>
                <a:tc>
                  <a:txBody>
                    <a:bodyPr/>
                    <a:lstStyle/>
                    <a:p>
                      <a:r>
                        <a:rPr lang="el-GR" dirty="0"/>
                        <a:t>Κλίμακα</a:t>
                      </a:r>
                      <a:r>
                        <a:rPr lang="el-GR" baseline="0" dirty="0"/>
                        <a:t> βαθμολόγησης</a:t>
                      </a:r>
                      <a:endParaRPr lang="en-US" dirty="0"/>
                    </a:p>
                  </a:txBody>
                  <a:tcPr anchor="ctr"/>
                </a:tc>
                <a:tc>
                  <a:txBody>
                    <a:bodyPr/>
                    <a:lstStyle/>
                    <a:p>
                      <a:pPr algn="ctr"/>
                      <a:r>
                        <a:rPr lang="el-GR" dirty="0"/>
                        <a:t>20</a:t>
                      </a:r>
                      <a:endParaRPr lang="en-US" dirty="0"/>
                    </a:p>
                  </a:txBody>
                  <a:tcPr anchor="ctr"/>
                </a:tc>
                <a:extLst>
                  <a:ext uri="{0D108BD9-81ED-4DB2-BD59-A6C34878D82A}">
                    <a16:rowId xmlns:a16="http://schemas.microsoft.com/office/drawing/2014/main" val="1713695974"/>
                  </a:ext>
                </a:extLst>
              </a:tr>
              <a:tr h="434166">
                <a:tc>
                  <a:txBody>
                    <a:bodyPr/>
                    <a:lstStyle/>
                    <a:p>
                      <a:r>
                        <a:rPr lang="el-GR" dirty="0"/>
                        <a:t>2.</a:t>
                      </a:r>
                      <a:endParaRPr lang="en-US" dirty="0"/>
                    </a:p>
                  </a:txBody>
                  <a:tcPr anchor="ctr"/>
                </a:tc>
                <a:tc>
                  <a:txBody>
                    <a:bodyPr/>
                    <a:lstStyle/>
                    <a:p>
                      <a:r>
                        <a:rPr lang="el-GR" b="1" dirty="0"/>
                        <a:t>Άλμα εις μήκος</a:t>
                      </a:r>
                      <a:endParaRPr lang="en-US" b="1" dirty="0"/>
                    </a:p>
                  </a:txBody>
                  <a:tcPr anchor="ctr"/>
                </a:tc>
                <a:tc>
                  <a:txBody>
                    <a:bodyPr/>
                    <a:lstStyle/>
                    <a:p>
                      <a:r>
                        <a:rPr lang="el-GR" dirty="0"/>
                        <a:t>Κλίμακα</a:t>
                      </a:r>
                      <a:r>
                        <a:rPr lang="el-GR" baseline="0" dirty="0"/>
                        <a:t> βαθμολόγησης</a:t>
                      </a:r>
                      <a:endParaRPr lang="en-US" dirty="0"/>
                    </a:p>
                  </a:txBody>
                  <a:tcPr anchor="ctr"/>
                </a:tc>
                <a:tc>
                  <a:txBody>
                    <a:bodyPr/>
                    <a:lstStyle/>
                    <a:p>
                      <a:pPr algn="ctr"/>
                      <a:r>
                        <a:rPr lang="el-GR" dirty="0"/>
                        <a:t>20</a:t>
                      </a:r>
                      <a:endParaRPr lang="en-US" dirty="0"/>
                    </a:p>
                  </a:txBody>
                  <a:tcPr anchor="ctr"/>
                </a:tc>
                <a:extLst>
                  <a:ext uri="{0D108BD9-81ED-4DB2-BD59-A6C34878D82A}">
                    <a16:rowId xmlns:a16="http://schemas.microsoft.com/office/drawing/2014/main" val="1669252048"/>
                  </a:ext>
                </a:extLst>
              </a:tr>
              <a:tr h="434166">
                <a:tc>
                  <a:txBody>
                    <a:bodyPr/>
                    <a:lstStyle/>
                    <a:p>
                      <a:r>
                        <a:rPr lang="el-GR" dirty="0"/>
                        <a:t>3.</a:t>
                      </a:r>
                      <a:endParaRPr lang="en-US" dirty="0"/>
                    </a:p>
                  </a:txBody>
                  <a:tcPr anchor="ctr"/>
                </a:tc>
                <a:tc>
                  <a:txBody>
                    <a:bodyPr/>
                    <a:lstStyle/>
                    <a:p>
                      <a:r>
                        <a:rPr lang="el-GR" b="1" dirty="0"/>
                        <a:t>Σφαιροβολία</a:t>
                      </a:r>
                      <a:endParaRPr lang="en-US" b="1" dirty="0"/>
                    </a:p>
                  </a:txBody>
                  <a:tcPr anchor="ctr"/>
                </a:tc>
                <a:tc>
                  <a:txBody>
                    <a:bodyPr/>
                    <a:lstStyle/>
                    <a:p>
                      <a:r>
                        <a:rPr lang="el-GR" dirty="0"/>
                        <a:t>Κλίμακα</a:t>
                      </a:r>
                      <a:r>
                        <a:rPr lang="el-GR" baseline="0" dirty="0"/>
                        <a:t> βαθμολόγησης</a:t>
                      </a:r>
                      <a:endParaRPr lang="en-US" dirty="0"/>
                    </a:p>
                  </a:txBody>
                  <a:tcPr anchor="ctr"/>
                </a:tc>
                <a:tc>
                  <a:txBody>
                    <a:bodyPr/>
                    <a:lstStyle/>
                    <a:p>
                      <a:pPr algn="ctr"/>
                      <a:r>
                        <a:rPr lang="el-GR" dirty="0"/>
                        <a:t>20</a:t>
                      </a:r>
                      <a:endParaRPr lang="en-US" dirty="0"/>
                    </a:p>
                  </a:txBody>
                  <a:tcPr anchor="ctr"/>
                </a:tc>
                <a:extLst>
                  <a:ext uri="{0D108BD9-81ED-4DB2-BD59-A6C34878D82A}">
                    <a16:rowId xmlns:a16="http://schemas.microsoft.com/office/drawing/2014/main" val="2676807408"/>
                  </a:ext>
                </a:extLst>
              </a:tr>
              <a:tr h="749381">
                <a:tc>
                  <a:txBody>
                    <a:bodyPr/>
                    <a:lstStyle/>
                    <a:p>
                      <a:r>
                        <a:rPr lang="el-GR" dirty="0"/>
                        <a:t>4.</a:t>
                      </a:r>
                      <a:endParaRPr lang="en-US" dirty="0"/>
                    </a:p>
                  </a:txBody>
                  <a:tcPr anchor="ctr"/>
                </a:tc>
                <a:tc>
                  <a:txBody>
                    <a:bodyPr/>
                    <a:lstStyle/>
                    <a:p>
                      <a:r>
                        <a:rPr lang="el-GR" b="1" dirty="0"/>
                        <a:t>Αθλοπαιδιές</a:t>
                      </a:r>
                      <a:endParaRPr lang="en-US" b="1" dirty="0"/>
                    </a:p>
                  </a:txBody>
                  <a:tcPr anchor="ctr"/>
                </a:tc>
                <a:tc>
                  <a:txBody>
                    <a:bodyPr/>
                    <a:lstStyle/>
                    <a:p>
                      <a:r>
                        <a:rPr lang="el-GR" dirty="0"/>
                        <a:t>Δύο ανεξάρτητοι</a:t>
                      </a:r>
                      <a:r>
                        <a:rPr lang="el-GR" baseline="0" dirty="0"/>
                        <a:t> βαθμολογητές</a:t>
                      </a:r>
                      <a:endParaRPr lang="en-US" dirty="0"/>
                    </a:p>
                  </a:txBody>
                  <a:tcPr anchor="ctr"/>
                </a:tc>
                <a:tc>
                  <a:txBody>
                    <a:bodyPr/>
                    <a:lstStyle/>
                    <a:p>
                      <a:pPr algn="ctr"/>
                      <a:r>
                        <a:rPr lang="el-GR" dirty="0"/>
                        <a:t>20</a:t>
                      </a:r>
                      <a:endParaRPr lang="en-US" dirty="0"/>
                    </a:p>
                  </a:txBody>
                  <a:tcPr anchor="ctr"/>
                </a:tc>
                <a:extLst>
                  <a:ext uri="{0D108BD9-81ED-4DB2-BD59-A6C34878D82A}">
                    <a16:rowId xmlns:a16="http://schemas.microsoft.com/office/drawing/2014/main" val="3221321770"/>
                  </a:ext>
                </a:extLst>
              </a:tr>
              <a:tr h="749381">
                <a:tc>
                  <a:txBody>
                    <a:bodyPr/>
                    <a:lstStyle/>
                    <a:p>
                      <a:r>
                        <a:rPr lang="el-GR" dirty="0"/>
                        <a:t>5.</a:t>
                      </a:r>
                      <a:endParaRPr lang="en-US" dirty="0"/>
                    </a:p>
                  </a:txBody>
                  <a:tcPr anchor="ctr"/>
                </a:tc>
                <a:tc>
                  <a:txBody>
                    <a:bodyPr/>
                    <a:lstStyle/>
                    <a:p>
                      <a:r>
                        <a:rPr lang="el-GR" b="1" dirty="0"/>
                        <a:t>Γυμναστική</a:t>
                      </a:r>
                      <a:endParaRPr lang="en-US" b="1" dirty="0"/>
                    </a:p>
                  </a:txBody>
                  <a:tcPr anchor="ctr"/>
                </a:tc>
                <a:tc>
                  <a:txBody>
                    <a:bodyPr/>
                    <a:lstStyle/>
                    <a:p>
                      <a:r>
                        <a:rPr lang="el-GR" dirty="0"/>
                        <a:t>Δύο ανεξάρτητοι βαθμολογητές</a:t>
                      </a:r>
                      <a:endParaRPr lang="en-US" dirty="0"/>
                    </a:p>
                  </a:txBody>
                  <a:tcPr anchor="ctr"/>
                </a:tc>
                <a:tc>
                  <a:txBody>
                    <a:bodyPr/>
                    <a:lstStyle/>
                    <a:p>
                      <a:pPr algn="ctr"/>
                      <a:r>
                        <a:rPr lang="el-GR" dirty="0"/>
                        <a:t>20</a:t>
                      </a:r>
                      <a:endParaRPr lang="en-US" dirty="0"/>
                    </a:p>
                  </a:txBody>
                  <a:tcPr anchor="ctr"/>
                </a:tc>
                <a:extLst>
                  <a:ext uri="{0D108BD9-81ED-4DB2-BD59-A6C34878D82A}">
                    <a16:rowId xmlns:a16="http://schemas.microsoft.com/office/drawing/2014/main" val="3928950013"/>
                  </a:ext>
                </a:extLst>
              </a:tr>
              <a:tr h="434166">
                <a:tc gridSpan="4">
                  <a:txBody>
                    <a:bodyPr/>
                    <a:lstStyle/>
                    <a:p>
                      <a:pPr algn="r"/>
                      <a:r>
                        <a:rPr lang="el-GR" b="1" baseline="0" dirty="0"/>
                        <a:t>ΒΑΘΜΟΛΟΓΙΑ ΕΞΕΤΑΣΗΣ= Μ.Ο βαθμολογίας ενοτήτων</a:t>
                      </a:r>
                      <a:endParaRPr lang="en-US"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4142029774"/>
                  </a:ext>
                </a:extLst>
              </a:tr>
              <a:tr h="434166">
                <a:tc gridSpan="4">
                  <a:txBody>
                    <a:bodyPr/>
                    <a:lstStyle/>
                    <a:p>
                      <a:pPr algn="r"/>
                      <a:r>
                        <a:rPr lang="el-GR" b="1" dirty="0">
                          <a:solidFill>
                            <a:srgbClr val="FF0000"/>
                          </a:solidFill>
                        </a:rPr>
                        <a:t>ΤΕΛΙΚΟΣ ΒΑΘΜΟΣ </a:t>
                      </a:r>
                      <a:r>
                        <a:rPr lang="el-GR" b="1" dirty="0"/>
                        <a:t>= ΒΑΘΜΟΛΟΓΙΑ ΕΞΕΤΑΣΗΣ + ΠΡΙΜΟΔΟΤΗΣΗ</a:t>
                      </a:r>
                      <a:endParaRPr lang="en-US" b="1" dirty="0"/>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69259498"/>
                  </a:ext>
                </a:extLst>
              </a:tr>
            </a:tbl>
          </a:graphicData>
        </a:graphic>
      </p:graphicFrame>
      <p:sp>
        <p:nvSpPr>
          <p:cNvPr id="5" name="TextBox 4"/>
          <p:cNvSpPr txBox="1"/>
          <p:nvPr/>
        </p:nvSpPr>
        <p:spPr>
          <a:xfrm>
            <a:off x="604336" y="6154690"/>
            <a:ext cx="9794992" cy="369332"/>
          </a:xfrm>
          <a:prstGeom prst="rect">
            <a:avLst/>
          </a:prstGeom>
          <a:noFill/>
        </p:spPr>
        <p:txBody>
          <a:bodyPr wrap="square" rtlCol="0">
            <a:spAutoFit/>
          </a:bodyPr>
          <a:lstStyle/>
          <a:p>
            <a:pPr algn="ctr"/>
            <a:r>
              <a:rPr lang="el-GR" b="1" dirty="0">
                <a:solidFill>
                  <a:srgbClr val="FF0000"/>
                </a:solidFill>
              </a:rPr>
              <a:t>Η πριμοδότηση προστίθεται στην βαθμολογία του υποψηφίου μετά την ολοκλήρωση της εξέτασης  </a:t>
            </a:r>
            <a:endParaRPr lang="en-US" b="1" dirty="0">
              <a:solidFill>
                <a:srgbClr val="FF0000"/>
              </a:solidFill>
            </a:endParaRPr>
          </a:p>
        </p:txBody>
      </p:sp>
      <p:sp>
        <p:nvSpPr>
          <p:cNvPr id="6" name="Slide Number Placeholder 5"/>
          <p:cNvSpPr>
            <a:spLocks noGrp="1"/>
          </p:cNvSpPr>
          <p:nvPr>
            <p:ph type="sldNum" sz="quarter" idx="12"/>
          </p:nvPr>
        </p:nvSpPr>
        <p:spPr/>
        <p:txBody>
          <a:bodyPr>
            <a:normAutofit fontScale="85000" lnSpcReduction="20000"/>
          </a:bodyPr>
          <a:lstStyle/>
          <a:p>
            <a:fld id="{86CB4B4D-7CA3-9044-876B-883B54F8677D}" type="slidenum">
              <a:rPr lang="en-US" kern="0" smtClean="0">
                <a:latin typeface="Calibri"/>
                <a:sym typeface="Calibri"/>
              </a:rPr>
              <a:pPr/>
              <a:t>11</a:t>
            </a:fld>
            <a:endParaRPr lang="en-US" kern="0" dirty="0">
              <a:latin typeface="Calibri"/>
              <a:sym typeface="Calibri"/>
            </a:endParaRPr>
          </a:p>
        </p:txBody>
      </p:sp>
      <p:pic>
        <p:nvPicPr>
          <p:cNvPr id="7" name="Picture 6">
            <a:extLst>
              <a:ext uri="{FF2B5EF4-FFF2-40B4-BE49-F238E27FC236}">
                <a16:creationId xmlns:a16="http://schemas.microsoft.com/office/drawing/2014/main" id="{14C747F7-BDD6-005D-C49F-FB2D7D80088C}"/>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6239" y="88312"/>
            <a:ext cx="4343011" cy="1122252"/>
          </a:xfrm>
          <a:prstGeom prst="rect">
            <a:avLst/>
          </a:prstGeom>
        </p:spPr>
      </p:pic>
    </p:spTree>
    <p:extLst>
      <p:ext uri="{BB962C8B-B14F-4D97-AF65-F5344CB8AC3E}">
        <p14:creationId xmlns:p14="http://schemas.microsoft.com/office/powerpoint/2010/main" val="9785786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61752" y="518615"/>
            <a:ext cx="662544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1" u="sng" strike="noStrike" kern="1200" cap="none" spc="0" normalizeH="0" baseline="0" noProof="0" dirty="0">
                <a:ln>
                  <a:noFill/>
                </a:ln>
                <a:solidFill>
                  <a:srgbClr val="DBEFF9">
                    <a:lumMod val="25000"/>
                  </a:srgbClr>
                </a:solidFill>
                <a:effectLst/>
                <a:uLnTx/>
                <a:uFillTx/>
                <a:latin typeface="Arial" panose="020B0604020202020204" pitchFamily="34" charset="0"/>
                <a:ea typeface="+mn-ea"/>
                <a:cs typeface="Arial" panose="020B0604020202020204" pitchFamily="34" charset="0"/>
              </a:rPr>
              <a:t>Πρακτική Δοκιμασία</a:t>
            </a:r>
            <a:r>
              <a:rPr kumimoji="0" lang="el-GR" sz="1800" b="1" i="1" u="sng" strike="noStrike" kern="1200" cap="none" spc="0" normalizeH="0" noProof="0" dirty="0">
                <a:ln>
                  <a:noFill/>
                </a:ln>
                <a:solidFill>
                  <a:srgbClr val="DBEFF9">
                    <a:lumMod val="25000"/>
                  </a:srgbClr>
                </a:solidFill>
                <a:effectLst/>
                <a:uLnTx/>
                <a:uFillTx/>
                <a:latin typeface="Arial" panose="020B0604020202020204" pitchFamily="34" charset="0"/>
                <a:ea typeface="+mn-ea"/>
                <a:cs typeface="Arial" panose="020B0604020202020204" pitchFamily="34" charset="0"/>
              </a:rPr>
              <a:t> </a:t>
            </a:r>
            <a:r>
              <a:rPr kumimoji="0" lang="el-GR" sz="1800" b="1" i="1" u="sng" strike="noStrike" kern="1200" cap="none" spc="0" normalizeH="0" noProof="0" dirty="0">
                <a:ln>
                  <a:noFill/>
                </a:ln>
                <a:solidFill>
                  <a:srgbClr val="990033"/>
                </a:solidFill>
                <a:effectLst/>
                <a:uLnTx/>
                <a:uFillTx/>
                <a:latin typeface="Arial" panose="020B0604020202020204" pitchFamily="34" charset="0"/>
                <a:ea typeface="+mn-ea"/>
                <a:cs typeface="Arial" panose="020B0604020202020204" pitchFamily="34" charset="0"/>
              </a:rPr>
              <a:t>με πριμοδότηση </a:t>
            </a:r>
            <a:r>
              <a:rPr kumimoji="0" lang="el-GR" sz="1800" b="1" i="1" u="sng" strike="noStrike" kern="1200" cap="none" spc="0" normalizeH="0" noProof="0" dirty="0">
                <a:ln>
                  <a:noFill/>
                </a:ln>
                <a:solidFill>
                  <a:srgbClr val="DBEFF9">
                    <a:lumMod val="25000"/>
                  </a:srgbClr>
                </a:solidFill>
                <a:effectLst/>
                <a:uLnTx/>
                <a:uFillTx/>
                <a:latin typeface="Arial" panose="020B0604020202020204" pitchFamily="34" charset="0"/>
                <a:ea typeface="+mn-ea"/>
                <a:cs typeface="Arial" panose="020B0604020202020204" pitchFamily="34" charset="0"/>
              </a:rPr>
              <a:t>- ΧΡΟΝΟΔΙΑΓΡΑΜΜΑ</a:t>
            </a:r>
            <a:endParaRPr kumimoji="0" lang="en-US" sz="1800" b="0" i="0" u="none" strike="noStrike" kern="1200" cap="none" spc="0" normalizeH="0" baseline="0" noProof="0" dirty="0">
              <a:ln>
                <a:noFill/>
              </a:ln>
              <a:solidFill>
                <a:prstClr val="black"/>
              </a:solidFill>
              <a:effectLst/>
              <a:uLnTx/>
              <a:uFillTx/>
              <a:latin typeface="Tw Cen MT"/>
              <a:ea typeface="+mn-ea"/>
              <a:cs typeface="+mn-cs"/>
            </a:endParaRPr>
          </a:p>
        </p:txBody>
      </p:sp>
      <p:sp>
        <p:nvSpPr>
          <p:cNvPr id="2" name="Slide Number Placeholder 1"/>
          <p:cNvSpPr>
            <a:spLocks noGrp="1"/>
          </p:cNvSpPr>
          <p:nvPr>
            <p:ph type="sldNum" sz="quarter" idx="12"/>
          </p:nvPr>
        </p:nvSpPr>
        <p:spPr/>
        <p:txBody>
          <a:bodyPr>
            <a:normAutofit fontScale="85000" lnSpcReduction="20000"/>
          </a:bodyPr>
          <a:lstStyle/>
          <a:p>
            <a:fld id="{86CB4B4D-7CA3-9044-876B-883B54F8677D}" type="slidenum">
              <a:rPr lang="en-US" kern="0" smtClean="0">
                <a:latin typeface="Calibri"/>
                <a:sym typeface="Calibri"/>
              </a:rPr>
              <a:pPr/>
              <a:t>12</a:t>
            </a:fld>
            <a:endParaRPr lang="en-US" kern="0" dirty="0">
              <a:latin typeface="Calibri"/>
              <a:sym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2804754362"/>
              </p:ext>
            </p:extLst>
          </p:nvPr>
        </p:nvGraphicFramePr>
        <p:xfrm>
          <a:off x="775253" y="1216076"/>
          <a:ext cx="11416748" cy="5298917"/>
        </p:xfrm>
        <a:graphic>
          <a:graphicData uri="http://schemas.openxmlformats.org/drawingml/2006/table">
            <a:tbl>
              <a:tblPr firstRow="1" bandRow="1">
                <a:tableStyleId>{5C22544A-7EE6-4342-B048-85BDC9FD1C3A}</a:tableStyleId>
              </a:tblPr>
              <a:tblGrid>
                <a:gridCol w="549964">
                  <a:extLst>
                    <a:ext uri="{9D8B030D-6E8A-4147-A177-3AD203B41FA5}">
                      <a16:colId xmlns:a16="http://schemas.microsoft.com/office/drawing/2014/main" val="553678932"/>
                    </a:ext>
                  </a:extLst>
                </a:gridCol>
                <a:gridCol w="7760103">
                  <a:extLst>
                    <a:ext uri="{9D8B030D-6E8A-4147-A177-3AD203B41FA5}">
                      <a16:colId xmlns:a16="http://schemas.microsoft.com/office/drawing/2014/main" val="1972055580"/>
                    </a:ext>
                  </a:extLst>
                </a:gridCol>
                <a:gridCol w="3106681">
                  <a:extLst>
                    <a:ext uri="{9D8B030D-6E8A-4147-A177-3AD203B41FA5}">
                      <a16:colId xmlns:a16="http://schemas.microsoft.com/office/drawing/2014/main" val="958084332"/>
                    </a:ext>
                  </a:extLst>
                </a:gridCol>
              </a:tblGrid>
              <a:tr h="351531">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403567083"/>
                  </a:ext>
                </a:extLst>
              </a:tr>
              <a:tr h="878829">
                <a:tc>
                  <a:txBody>
                    <a:bodyPr/>
                    <a:lstStyle/>
                    <a:p>
                      <a:pPr algn="ctr"/>
                      <a:r>
                        <a:rPr lang="el-GR" dirty="0"/>
                        <a:t>1</a:t>
                      </a:r>
                      <a:endParaRPr lang="en-US" dirty="0"/>
                    </a:p>
                  </a:txBody>
                  <a:tcPr anchor="ctr"/>
                </a:tc>
                <a:tc>
                  <a:txBody>
                    <a:bodyPr/>
                    <a:lstStyle/>
                    <a:p>
                      <a:pPr algn="l"/>
                      <a:r>
                        <a:rPr lang="el-GR" dirty="0"/>
                        <a:t>Εξασφάλιση δικαιολογητικών</a:t>
                      </a:r>
                      <a:r>
                        <a:rPr lang="el-GR" baseline="0" dirty="0"/>
                        <a:t> για υπάρχουσες διακρίσεις</a:t>
                      </a:r>
                    </a:p>
                    <a:p>
                      <a:pPr marL="285750" indent="-285750" algn="l">
                        <a:buFontTx/>
                        <a:buChar char="-"/>
                      </a:pPr>
                      <a:r>
                        <a:rPr lang="el-GR" baseline="0" dirty="0"/>
                        <a:t>Από Ομοσπονδία Αθλήματος για εξωσχολικές διακρίσεις</a:t>
                      </a:r>
                    </a:p>
                    <a:p>
                      <a:pPr marL="285750" indent="-285750" algn="l">
                        <a:buFontTx/>
                        <a:buChar char="-"/>
                      </a:pPr>
                      <a:r>
                        <a:rPr lang="el-GR" baseline="0" dirty="0"/>
                        <a:t>Από ΥΠΑΝ για σχολικές διακρίσεις (αίτηση έκδοσης βεβαίωσης)</a:t>
                      </a:r>
                      <a:endParaRPr lang="en-US" dirty="0"/>
                    </a:p>
                  </a:txBody>
                  <a:tcPr anchor="ctr"/>
                </a:tc>
                <a:tc>
                  <a:txBody>
                    <a:bodyPr/>
                    <a:lstStyle/>
                    <a:p>
                      <a:pPr marL="0" indent="0">
                        <a:buFontTx/>
                        <a:buNone/>
                      </a:pPr>
                      <a:r>
                        <a:rPr lang="el-GR" dirty="0"/>
                        <a:t>Από αύριο</a:t>
                      </a:r>
                      <a:endParaRPr lang="en-US" dirty="0"/>
                    </a:p>
                  </a:txBody>
                  <a:tcPr anchor="ctr"/>
                </a:tc>
                <a:extLst>
                  <a:ext uri="{0D108BD9-81ED-4DB2-BD59-A6C34878D82A}">
                    <a16:rowId xmlns:a16="http://schemas.microsoft.com/office/drawing/2014/main" val="2085868350"/>
                  </a:ext>
                </a:extLst>
              </a:tr>
              <a:tr h="351531">
                <a:tc>
                  <a:txBody>
                    <a:bodyPr/>
                    <a:lstStyle/>
                    <a:p>
                      <a:pPr algn="ctr"/>
                      <a:r>
                        <a:rPr lang="el-GR" dirty="0"/>
                        <a:t>2</a:t>
                      </a:r>
                      <a:endParaRPr lang="en-US" dirty="0"/>
                    </a:p>
                  </a:txBody>
                  <a:tcPr anchor="ctr"/>
                </a:tc>
                <a:tc>
                  <a:txBody>
                    <a:bodyPr/>
                    <a:lstStyle/>
                    <a:p>
                      <a:pPr marL="0" indent="0" algn="l">
                        <a:buFontTx/>
                        <a:buNone/>
                      </a:pPr>
                      <a:r>
                        <a:rPr lang="el-GR" dirty="0"/>
                        <a:t>Αποστολή</a:t>
                      </a:r>
                      <a:r>
                        <a:rPr lang="el-GR" baseline="0" dirty="0"/>
                        <a:t> αίτησης πριμοδότησης και δικαιολογητικών εντός προθεσμίας </a:t>
                      </a:r>
                      <a:endParaRPr lang="en-US" dirty="0"/>
                    </a:p>
                  </a:txBody>
                  <a:tcPr anchor="ctr"/>
                </a:tc>
                <a:tc>
                  <a:txBody>
                    <a:bodyPr/>
                    <a:lstStyle/>
                    <a:p>
                      <a:pPr marL="0" indent="0">
                        <a:buFontTx/>
                        <a:buNone/>
                      </a:pPr>
                      <a:r>
                        <a:rPr lang="el-GR" dirty="0"/>
                        <a:t>05-13 Απριλίου 2023</a:t>
                      </a:r>
                      <a:endParaRPr lang="en-US" dirty="0"/>
                    </a:p>
                  </a:txBody>
                  <a:tcPr anchor="ctr"/>
                </a:tc>
                <a:extLst>
                  <a:ext uri="{0D108BD9-81ED-4DB2-BD59-A6C34878D82A}">
                    <a16:rowId xmlns:a16="http://schemas.microsoft.com/office/drawing/2014/main" val="2035868506"/>
                  </a:ext>
                </a:extLst>
              </a:tr>
              <a:tr h="1142477">
                <a:tc>
                  <a:txBody>
                    <a:bodyPr/>
                    <a:lstStyle/>
                    <a:p>
                      <a:pPr algn="ctr"/>
                      <a:r>
                        <a:rPr lang="el-GR" dirty="0"/>
                        <a:t>3</a:t>
                      </a:r>
                      <a:endParaRPr lang="en-US" dirty="0"/>
                    </a:p>
                  </a:txBody>
                  <a:tcPr anchor="ctr"/>
                </a:tc>
                <a:tc>
                  <a:txBody>
                    <a:bodyPr/>
                    <a:lstStyle/>
                    <a:p>
                      <a:pPr marL="0" indent="0" algn="l">
                        <a:buFontTx/>
                        <a:buNone/>
                      </a:pPr>
                      <a:r>
                        <a:rPr lang="el-GR" dirty="0"/>
                        <a:t>Υποβολή δικαιολογητικών για </a:t>
                      </a:r>
                      <a:r>
                        <a:rPr lang="el-GR" b="1" i="1" u="sng" dirty="0"/>
                        <a:t>βελτίωση</a:t>
                      </a:r>
                      <a:r>
                        <a:rPr lang="el-GR" dirty="0"/>
                        <a:t> πριμοδότησης ή διακρίσεις που τυχόν επιτεύχθηκαν</a:t>
                      </a:r>
                      <a:r>
                        <a:rPr lang="el-GR" baseline="0" dirty="0"/>
                        <a:t> </a:t>
                      </a:r>
                      <a:r>
                        <a:rPr lang="el-GR" i="1" u="sng" baseline="0" dirty="0"/>
                        <a:t>μετά</a:t>
                      </a:r>
                      <a:r>
                        <a:rPr lang="el-GR" baseline="0" dirty="0"/>
                        <a:t> τη λήξη της προθεσμίας</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Το συντομότερο δυνατόν και το αργότερο</a:t>
                      </a:r>
                      <a:r>
                        <a:rPr lang="el-GR" baseline="0" dirty="0"/>
                        <a:t> </a:t>
                      </a:r>
                      <a:r>
                        <a:rPr lang="el-GR" dirty="0"/>
                        <a:t>μέχρι την ημέρα της</a:t>
                      </a:r>
                      <a:r>
                        <a:rPr lang="el-GR" baseline="0" dirty="0"/>
                        <a:t> εξέτασης</a:t>
                      </a:r>
                      <a:endParaRPr lang="en-US" dirty="0"/>
                    </a:p>
                  </a:txBody>
                  <a:tcPr anchor="ctr"/>
                </a:tc>
                <a:extLst>
                  <a:ext uri="{0D108BD9-81ED-4DB2-BD59-A6C34878D82A}">
                    <a16:rowId xmlns:a16="http://schemas.microsoft.com/office/drawing/2014/main" val="674630245"/>
                  </a:ext>
                </a:extLst>
              </a:tr>
              <a:tr h="615180">
                <a:tc>
                  <a:txBody>
                    <a:bodyPr/>
                    <a:lstStyle/>
                    <a:p>
                      <a:pPr algn="ctr"/>
                      <a:r>
                        <a:rPr lang="el-GR" dirty="0"/>
                        <a:t>4</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Ανακοίνωση</a:t>
                      </a:r>
                      <a:r>
                        <a:rPr lang="el-GR" baseline="0" dirty="0"/>
                        <a:t> πριμοδότησης στην ιστοσελίδα της Υπηρεσίας Εξετάσεων</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Μία</a:t>
                      </a:r>
                      <a:r>
                        <a:rPr lang="el-GR" baseline="0" dirty="0"/>
                        <a:t> εβδομάδα πριν την έναρξη της εξέτασης</a:t>
                      </a:r>
                      <a:endParaRPr lang="en-US" dirty="0"/>
                    </a:p>
                  </a:txBody>
                  <a:tcPr anchor="ctr"/>
                </a:tc>
                <a:extLst>
                  <a:ext uri="{0D108BD9-81ED-4DB2-BD59-A6C34878D82A}">
                    <a16:rowId xmlns:a16="http://schemas.microsoft.com/office/drawing/2014/main" val="494443418"/>
                  </a:ext>
                </a:extLst>
              </a:tr>
              <a:tr h="615180">
                <a:tc>
                  <a:txBody>
                    <a:bodyPr/>
                    <a:lstStyle/>
                    <a:p>
                      <a:pPr algn="ctr"/>
                      <a:r>
                        <a:rPr lang="el-GR" dirty="0"/>
                        <a:t>5</a:t>
                      </a:r>
                      <a:endParaRPr 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Ανακοίνωση</a:t>
                      </a:r>
                      <a:r>
                        <a:rPr lang="el-GR" baseline="0" dirty="0"/>
                        <a:t> στην ιστοσελίδα της Υπηρεσίας Εξετάσεων ημέρας, ώρας και χώρου εξέτασης για κάθε υποψήφιο</a:t>
                      </a:r>
                      <a:endParaRPr 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Λίγες ημέρες πριν την εξέταση</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nchor="ctr"/>
                </a:tc>
                <a:extLst>
                  <a:ext uri="{0D108BD9-81ED-4DB2-BD59-A6C34878D82A}">
                    <a16:rowId xmlns:a16="http://schemas.microsoft.com/office/drawing/2014/main" val="3930632341"/>
                  </a:ext>
                </a:extLst>
              </a:tr>
              <a:tr h="615180">
                <a:tc>
                  <a:txBody>
                    <a:bodyPr/>
                    <a:lstStyle/>
                    <a:p>
                      <a:pPr algn="ctr"/>
                      <a:r>
                        <a:rPr lang="el-GR" dirty="0"/>
                        <a:t>6</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Εξέταση «Πρακτική Δοκιμασία» 12 - 16</a:t>
                      </a:r>
                      <a:r>
                        <a:rPr lang="el-GR" baseline="0" dirty="0"/>
                        <a:t> Ιουνίου 2023 (απογευματινές ώρες)</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nchor="ctr"/>
                </a:tc>
                <a:extLst>
                  <a:ext uri="{0D108BD9-81ED-4DB2-BD59-A6C34878D82A}">
                    <a16:rowId xmlns:a16="http://schemas.microsoft.com/office/drawing/2014/main" val="1754818886"/>
                  </a:ext>
                </a:extLst>
              </a:tr>
              <a:tr h="615180">
                <a:tc>
                  <a:txBody>
                    <a:bodyPr/>
                    <a:lstStyle/>
                    <a:p>
                      <a:pPr algn="ctr"/>
                      <a:r>
                        <a:rPr lang="el-GR" dirty="0"/>
                        <a:t>7</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Πιθανή επαναληπτική εξέταση για τραυματίες</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4-5</a:t>
                      </a:r>
                      <a:r>
                        <a:rPr lang="el-GR" baseline="0" dirty="0"/>
                        <a:t> ημέρες μετά την εξέταση</a:t>
                      </a:r>
                      <a:endParaRPr lang="en-US" dirty="0"/>
                    </a:p>
                  </a:txBody>
                  <a:tcPr anchor="ctr"/>
                </a:tc>
                <a:extLst>
                  <a:ext uri="{0D108BD9-81ED-4DB2-BD59-A6C34878D82A}">
                    <a16:rowId xmlns:a16="http://schemas.microsoft.com/office/drawing/2014/main" val="380396198"/>
                  </a:ext>
                </a:extLst>
              </a:tr>
            </a:tbl>
          </a:graphicData>
        </a:graphic>
      </p:graphicFrame>
      <p:pic>
        <p:nvPicPr>
          <p:cNvPr id="6" name="Picture 5">
            <a:extLst>
              <a:ext uri="{FF2B5EF4-FFF2-40B4-BE49-F238E27FC236}">
                <a16:creationId xmlns:a16="http://schemas.microsoft.com/office/drawing/2014/main" id="{B392E629-AF7D-5EA2-5DB5-D0A079E72C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6239" y="88312"/>
            <a:ext cx="4343011" cy="1122252"/>
          </a:xfrm>
          <a:prstGeom prst="rect">
            <a:avLst/>
          </a:prstGeom>
        </p:spPr>
      </p:pic>
    </p:spTree>
    <p:extLst>
      <p:ext uri="{BB962C8B-B14F-4D97-AF65-F5344CB8AC3E}">
        <p14:creationId xmlns:p14="http://schemas.microsoft.com/office/powerpoint/2010/main" val="250372659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21F4B95-0260-4379-95D2-6ED132D4A97C}"/>
              </a:ext>
            </a:extLst>
          </p:cNvPr>
          <p:cNvSpPr>
            <a:spLocks noGrp="1"/>
          </p:cNvSpPr>
          <p:nvPr>
            <p:ph type="body" idx="1"/>
          </p:nvPr>
        </p:nvSpPr>
        <p:spPr>
          <a:xfrm>
            <a:off x="721896" y="2774732"/>
            <a:ext cx="11115104" cy="3957291"/>
          </a:xfrm>
        </p:spPr>
        <p:txBody>
          <a:bodyPr>
            <a:normAutofit fontScale="92500" lnSpcReduction="10000"/>
          </a:bodyPr>
          <a:lstStyle/>
          <a:p>
            <a:pPr lvl="0" algn="ctr">
              <a:buClr>
                <a:srgbClr val="009DD9"/>
              </a:buClr>
            </a:pPr>
            <a:r>
              <a:rPr lang="el-GR" b="1" i="1" dirty="0">
                <a:solidFill>
                  <a:schemeClr val="tx1"/>
                </a:solidFill>
                <a:latin typeface="Verdana" panose="020B0604030504040204" pitchFamily="34" charset="0"/>
                <a:ea typeface="Verdana" panose="020B0604030504040204" pitchFamily="34" charset="0"/>
              </a:rPr>
              <a:t>Ημερομηνίες εξέτασης 12, 13, 14, 15, 16 Ιουνίου 2023</a:t>
            </a:r>
            <a:endParaRPr lang="en-US" b="1" i="1" dirty="0">
              <a:solidFill>
                <a:schemeClr val="tx1"/>
              </a:solidFill>
              <a:latin typeface="Tw Cen MT" panose="020B0602020104020603" pitchFamily="34" charset="0"/>
              <a:ea typeface="Verdana" panose="020B0604030504040204" pitchFamily="34" charset="0"/>
            </a:endParaRPr>
          </a:p>
          <a:p>
            <a:pPr marL="457200" indent="-457200" algn="just">
              <a:buFont typeface="Wingdings" panose="05000000000000000000" pitchFamily="2" charset="2"/>
              <a:buChar char="Ø"/>
            </a:pPr>
            <a:endParaRPr lang="el-GR" b="1" dirty="0">
              <a:solidFill>
                <a:schemeClr val="tx1"/>
              </a:solidFill>
              <a:latin typeface="Verdana" panose="020B0604030504040204" pitchFamily="34" charset="0"/>
              <a:ea typeface="Verdana" panose="020B0604030504040204" pitchFamily="34" charset="0"/>
            </a:endParaRPr>
          </a:p>
          <a:p>
            <a:pPr marL="457200" indent="-457200" algn="just">
              <a:buFont typeface="Wingdings" panose="05000000000000000000" pitchFamily="2" charset="2"/>
              <a:buChar char="Ø"/>
            </a:pPr>
            <a:r>
              <a:rPr lang="el-GR" b="1" dirty="0">
                <a:solidFill>
                  <a:schemeClr val="tx1"/>
                </a:solidFill>
                <a:latin typeface="Verdana" panose="020B0604030504040204" pitchFamily="34" charset="0"/>
                <a:ea typeface="Verdana" panose="020B0604030504040204" pitchFamily="34" charset="0"/>
              </a:rPr>
              <a:t>Υποχρεωτικό</a:t>
            </a:r>
            <a:r>
              <a:rPr lang="el-GR" dirty="0">
                <a:solidFill>
                  <a:schemeClr val="tx1"/>
                </a:solidFill>
                <a:latin typeface="Verdana" panose="020B0604030504040204" pitchFamily="34" charset="0"/>
                <a:ea typeface="Verdana" panose="020B0604030504040204" pitchFamily="34" charset="0"/>
              </a:rPr>
              <a:t> μάθημα για υποψηφίους ΣΕΦΑΑ/ΤΕΦΑΑ</a:t>
            </a:r>
          </a:p>
          <a:p>
            <a:pPr algn="just"/>
            <a:r>
              <a:rPr lang="el-GR" dirty="0">
                <a:solidFill>
                  <a:schemeClr val="tx1"/>
                </a:solidFill>
                <a:latin typeface="Verdana" panose="020B0604030504040204" pitchFamily="34" charset="0"/>
                <a:ea typeface="Verdana" panose="020B0604030504040204" pitchFamily="34" charset="0"/>
              </a:rPr>
              <a:t>    (Πλαίσιο Πρόσβασης Νο</a:t>
            </a:r>
            <a:r>
              <a:rPr lang="en-US" dirty="0">
                <a:solidFill>
                  <a:schemeClr val="tx1"/>
                </a:solidFill>
                <a:latin typeface="Verdana" panose="020B0604030504040204" pitchFamily="34" charset="0"/>
                <a:ea typeface="Verdana" panose="020B0604030504040204" pitchFamily="34" charset="0"/>
              </a:rPr>
              <a:t> </a:t>
            </a:r>
            <a:r>
              <a:rPr lang="el-GR" dirty="0">
                <a:solidFill>
                  <a:schemeClr val="tx1"/>
                </a:solidFill>
                <a:latin typeface="Verdana" panose="020B0604030504040204" pitchFamily="34" charset="0"/>
                <a:ea typeface="Verdana" panose="020B0604030504040204" pitchFamily="34" charset="0"/>
              </a:rPr>
              <a:t>9)</a:t>
            </a:r>
            <a:endParaRPr lang="en-US" dirty="0">
              <a:solidFill>
                <a:schemeClr val="tx1"/>
              </a:solidFill>
              <a:latin typeface="Verdana" panose="020B0604030504040204" pitchFamily="34" charset="0"/>
              <a:ea typeface="Verdana" panose="020B0604030504040204" pitchFamily="34" charset="0"/>
            </a:endParaRPr>
          </a:p>
          <a:p>
            <a:pPr marL="457200" indent="-457200" algn="just">
              <a:buFont typeface="Wingdings" panose="05000000000000000000" pitchFamily="2" charset="2"/>
              <a:buChar char="Ø"/>
            </a:pPr>
            <a:endParaRPr lang="el-GR" sz="1200" dirty="0">
              <a:solidFill>
                <a:schemeClr val="tx1"/>
              </a:solidFill>
              <a:latin typeface="Verdana" panose="020B0604030504040204" pitchFamily="34" charset="0"/>
              <a:ea typeface="Verdana" panose="020B0604030504040204" pitchFamily="34" charset="0"/>
            </a:endParaRPr>
          </a:p>
          <a:p>
            <a:pPr marL="457200" indent="-457200" algn="just">
              <a:lnSpc>
                <a:spcPct val="120000"/>
              </a:lnSpc>
              <a:buFont typeface="Wingdings" panose="05000000000000000000" pitchFamily="2" charset="2"/>
              <a:buChar char="Ø"/>
            </a:pPr>
            <a:r>
              <a:rPr lang="el-GR" b="1" dirty="0">
                <a:solidFill>
                  <a:schemeClr val="tx1"/>
                </a:solidFill>
                <a:latin typeface="Verdana" panose="020B0604030504040204" pitchFamily="34" charset="0"/>
                <a:ea typeface="Verdana" panose="020B0604030504040204" pitchFamily="34" charset="0"/>
              </a:rPr>
              <a:t>Προαιρετικό</a:t>
            </a:r>
            <a:r>
              <a:rPr lang="el-GR" dirty="0">
                <a:solidFill>
                  <a:schemeClr val="tx1"/>
                </a:solidFill>
                <a:latin typeface="Verdana" panose="020B0604030504040204" pitchFamily="34" charset="0"/>
                <a:ea typeface="Verdana" panose="020B0604030504040204" pitchFamily="34" charset="0"/>
              </a:rPr>
              <a:t> για αθλητές/αθλήτριες με διακρίσεις οι οποίοι δικαιούνται πριμοδότηση</a:t>
            </a:r>
          </a:p>
          <a:p>
            <a:pPr algn="ctr"/>
            <a:endParaRPr lang="el-GR" i="1" dirty="0">
              <a:solidFill>
                <a:srgbClr val="C00000"/>
              </a:solidFill>
              <a:latin typeface="Verdana" panose="020B0604030504040204" pitchFamily="34" charset="0"/>
              <a:ea typeface="Verdana" panose="020B0604030504040204" pitchFamily="34" charset="0"/>
            </a:endParaRPr>
          </a:p>
          <a:p>
            <a:pPr algn="ctr"/>
            <a:r>
              <a:rPr lang="el-GR" i="1" dirty="0">
                <a:solidFill>
                  <a:srgbClr val="C00000"/>
                </a:solidFill>
                <a:latin typeface="Verdana" panose="020B0604030504040204" pitchFamily="34" charset="0"/>
                <a:ea typeface="Verdana" panose="020B0604030504040204" pitchFamily="34" charset="0"/>
              </a:rPr>
              <a:t>Πρέπει να ισχύει μία από τις δύο συνθήκες</a:t>
            </a:r>
          </a:p>
          <a:p>
            <a:pPr algn="ctr"/>
            <a:endParaRPr lang="el-GR" b="1" i="1" dirty="0">
              <a:solidFill>
                <a:srgbClr val="002060"/>
              </a:solidFill>
              <a:latin typeface="Verdana" panose="020B0604030504040204" pitchFamily="34" charset="0"/>
              <a:ea typeface="Verdana" panose="020B0604030504040204" pitchFamily="34" charset="0"/>
            </a:endParaRPr>
          </a:p>
        </p:txBody>
      </p:sp>
      <p:sp>
        <p:nvSpPr>
          <p:cNvPr id="3" name="Title 2">
            <a:extLst>
              <a:ext uri="{FF2B5EF4-FFF2-40B4-BE49-F238E27FC236}">
                <a16:creationId xmlns:a16="http://schemas.microsoft.com/office/drawing/2014/main" id="{A3DCC1B9-C261-4F5C-BB2D-27C8680AE498}"/>
              </a:ext>
            </a:extLst>
          </p:cNvPr>
          <p:cNvSpPr>
            <a:spLocks noGrp="1"/>
          </p:cNvSpPr>
          <p:nvPr>
            <p:ph type="title"/>
          </p:nvPr>
        </p:nvSpPr>
        <p:spPr/>
        <p:txBody>
          <a:bodyPr/>
          <a:lstStyle/>
          <a:p>
            <a:r>
              <a:rPr lang="el-GR" b="1" dirty="0">
                <a:latin typeface="Verdana" panose="020B0604030504040204" pitchFamily="34" charset="0"/>
                <a:ea typeface="Verdana" panose="020B0604030504040204" pitchFamily="34" charset="0"/>
              </a:rPr>
              <a:t>Πρακτική δοκιμασία (32) </a:t>
            </a:r>
            <a:endParaRPr lang="en-GB" b="1"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11"/>
          </p:nvPr>
        </p:nvSpPr>
        <p:spPr/>
        <p:txBody>
          <a:bodyPr/>
          <a:lstStyle/>
          <a:p>
            <a:fld id="{86CB4B4D-7CA3-9044-876B-883B54F8677D}" type="slidenum">
              <a:rPr lang="en-US" kern="0" smtClean="0">
                <a:latin typeface="Calibri"/>
                <a:sym typeface="Calibri"/>
              </a:rPr>
              <a:pPr/>
              <a:t>2</a:t>
            </a:fld>
            <a:endParaRPr lang="en-US" kern="0" dirty="0">
              <a:latin typeface="Calibri"/>
              <a:sym typeface="Calibri"/>
            </a:endParaRPr>
          </a:p>
        </p:txBody>
      </p:sp>
      <p:pic>
        <p:nvPicPr>
          <p:cNvPr id="6" name="Picture 5">
            <a:extLst>
              <a:ext uri="{FF2B5EF4-FFF2-40B4-BE49-F238E27FC236}">
                <a16:creationId xmlns:a16="http://schemas.microsoft.com/office/drawing/2014/main" id="{65DB68F0-D358-4871-526D-2705AEC3089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6239" y="88312"/>
            <a:ext cx="4751384" cy="1227778"/>
          </a:xfrm>
          <a:prstGeom prst="rect">
            <a:avLst/>
          </a:prstGeom>
        </p:spPr>
      </p:pic>
    </p:spTree>
    <p:extLst>
      <p:ext uri="{BB962C8B-B14F-4D97-AF65-F5344CB8AC3E}">
        <p14:creationId xmlns:p14="http://schemas.microsoft.com/office/powerpoint/2010/main" val="353759858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fade">
                                      <p:cBhvr>
                                        <p:cTn id="20" dur="50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fade">
                                      <p:cBhvr>
                                        <p:cTn id="2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F694985-0C77-4413-BE26-71701889173D}"/>
              </a:ext>
            </a:extLst>
          </p:cNvPr>
          <p:cNvSpPr txBox="1"/>
          <p:nvPr/>
        </p:nvSpPr>
        <p:spPr>
          <a:xfrm>
            <a:off x="1389993" y="1610559"/>
            <a:ext cx="9412014" cy="4036426"/>
          </a:xfrm>
          <a:prstGeom prst="rect">
            <a:avLst/>
          </a:prstGeom>
          <a:noFill/>
        </p:spPr>
        <p:txBody>
          <a:bodyPr wrap="square" rtlCol="0">
            <a:spAutoFit/>
          </a:bodyPr>
          <a:lstStyle/>
          <a:p>
            <a:pPr algn="ctr"/>
            <a:r>
              <a:rPr lang="el-GR" sz="2000" b="1" dirty="0">
                <a:solidFill>
                  <a:schemeClr val="bg2">
                    <a:lumMod val="25000"/>
                  </a:schemeClr>
                </a:solidFill>
                <a:latin typeface="Arial" panose="020B0604020202020204" pitchFamily="34" charset="0"/>
                <a:cs typeface="Arial" panose="020B0604020202020204" pitchFamily="34" charset="0"/>
              </a:rPr>
              <a:t>ΟΔΗΓΟΣ ΠΑΓΚΥΠΡΙΩΝ ΕΞΕΤΑΣΕΩΝ </a:t>
            </a:r>
            <a:r>
              <a:rPr lang="en-US" sz="2000" b="1" dirty="0">
                <a:solidFill>
                  <a:schemeClr val="bg2">
                    <a:lumMod val="25000"/>
                  </a:schemeClr>
                </a:solidFill>
                <a:latin typeface="Arial" panose="020B0604020202020204" pitchFamily="34" charset="0"/>
                <a:cs typeface="Arial" panose="020B0604020202020204" pitchFamily="34" charset="0"/>
              </a:rPr>
              <a:t>2023</a:t>
            </a:r>
            <a:endParaRPr lang="el-GR" sz="2000" b="1" dirty="0">
              <a:solidFill>
                <a:schemeClr val="bg2">
                  <a:lumMod val="25000"/>
                </a:schemeClr>
              </a:solidFill>
              <a:latin typeface="Arial" panose="020B0604020202020204" pitchFamily="34" charset="0"/>
              <a:cs typeface="Arial" panose="020B0604020202020204" pitchFamily="34" charset="0"/>
            </a:endParaRPr>
          </a:p>
          <a:p>
            <a:pPr algn="ctr"/>
            <a:r>
              <a:rPr lang="el-GR" sz="2000" dirty="0">
                <a:solidFill>
                  <a:prstClr val="black"/>
                </a:solidFill>
                <a:latin typeface="Arial" panose="020B0604020202020204" pitchFamily="34" charset="0"/>
                <a:cs typeface="Arial" panose="020B0604020202020204" pitchFamily="34" charset="0"/>
              </a:rPr>
              <a:t> </a:t>
            </a:r>
          </a:p>
          <a:p>
            <a:pPr algn="just">
              <a:lnSpc>
                <a:spcPct val="150000"/>
              </a:lnSpc>
            </a:pPr>
            <a:r>
              <a:rPr lang="el-GR" sz="2000" b="1" i="1" dirty="0">
                <a:solidFill>
                  <a:prstClr val="black"/>
                </a:solidFill>
                <a:latin typeface="Arial" panose="020B0604020202020204" pitchFamily="34" charset="0"/>
                <a:cs typeface="Arial" panose="020B0604020202020204" pitchFamily="34" charset="0"/>
              </a:rPr>
              <a:t>ΤΟΜΟΣ Α΄ (σελ.</a:t>
            </a:r>
            <a:r>
              <a:rPr lang="en-US" sz="2000" b="1" i="1" dirty="0">
                <a:solidFill>
                  <a:prstClr val="black"/>
                </a:solidFill>
                <a:latin typeface="Arial" panose="020B0604020202020204" pitchFamily="34" charset="0"/>
                <a:cs typeface="Arial" panose="020B0604020202020204" pitchFamily="34" charset="0"/>
              </a:rPr>
              <a:t>71</a:t>
            </a:r>
            <a:r>
              <a:rPr lang="el-GR" sz="2000" b="1" i="1" dirty="0">
                <a:solidFill>
                  <a:prstClr val="black"/>
                </a:solidFill>
                <a:latin typeface="Arial" panose="020B0604020202020204" pitchFamily="34" charset="0"/>
                <a:cs typeface="Arial" panose="020B0604020202020204" pitchFamily="34" charset="0"/>
              </a:rPr>
              <a:t>-</a:t>
            </a:r>
            <a:r>
              <a:rPr lang="en-US" sz="2000" b="1" i="1" dirty="0">
                <a:solidFill>
                  <a:prstClr val="black"/>
                </a:solidFill>
                <a:latin typeface="Arial" panose="020B0604020202020204" pitchFamily="34" charset="0"/>
                <a:cs typeface="Arial" panose="020B0604020202020204" pitchFamily="34" charset="0"/>
              </a:rPr>
              <a:t>79</a:t>
            </a:r>
            <a:r>
              <a:rPr lang="el-GR" sz="2000" b="1" i="1" dirty="0">
                <a:solidFill>
                  <a:prstClr val="black"/>
                </a:solidFill>
                <a:latin typeface="Arial" panose="020B0604020202020204" pitchFamily="34" charset="0"/>
                <a:cs typeface="Arial" panose="020B0604020202020204" pitchFamily="34" charset="0"/>
              </a:rPr>
              <a:t>)</a:t>
            </a:r>
            <a:endParaRPr lang="en-US" sz="2000" b="1" i="1" dirty="0">
              <a:solidFill>
                <a:prstClr val="black"/>
              </a:solidFill>
              <a:latin typeface="Arial" panose="020B0604020202020204" pitchFamily="34" charset="0"/>
              <a:cs typeface="Arial" panose="020B0604020202020204" pitchFamily="34" charset="0"/>
            </a:endParaRPr>
          </a:p>
          <a:p>
            <a:pPr algn="just">
              <a:lnSpc>
                <a:spcPct val="150000"/>
              </a:lnSpc>
            </a:pPr>
            <a:r>
              <a:rPr lang="en-GB" sz="2000" b="1" i="1" dirty="0">
                <a:solidFill>
                  <a:prstClr val="black"/>
                </a:solidFill>
                <a:latin typeface="Arial" panose="020B0604020202020204" pitchFamily="34" charset="0"/>
                <a:cs typeface="Arial" panose="020B0604020202020204" pitchFamily="34" charset="0"/>
                <a:hlinkClick r:id="rId3"/>
              </a:rPr>
              <a:t>https://archeia.moec.gov.cy/mc/938/odigos_exetaseon_tomos_a_2023.pdf</a:t>
            </a:r>
            <a:endParaRPr lang="en-GB" sz="2000" b="1" i="1" dirty="0">
              <a:solidFill>
                <a:prstClr val="black"/>
              </a:solidFill>
              <a:latin typeface="Arial" panose="020B0604020202020204" pitchFamily="34" charset="0"/>
              <a:cs typeface="Arial" panose="020B0604020202020204" pitchFamily="34" charset="0"/>
            </a:endParaRPr>
          </a:p>
          <a:p>
            <a:pPr algn="just">
              <a:lnSpc>
                <a:spcPct val="150000"/>
              </a:lnSpc>
            </a:pPr>
            <a:r>
              <a:rPr lang="el-GR" sz="2000" dirty="0">
                <a:solidFill>
                  <a:prstClr val="black"/>
                </a:solidFill>
                <a:latin typeface="Arial" panose="020B0604020202020204" pitchFamily="34" charset="0"/>
                <a:cs typeface="Arial" panose="020B0604020202020204" pitchFamily="34" charset="0"/>
              </a:rPr>
              <a:t>  (κανονισμοί, χρονοδιάγραμμα, πριμοδότηση, δικαιολογητικά κ.ά.)</a:t>
            </a:r>
          </a:p>
          <a:p>
            <a:pPr algn="just"/>
            <a:endParaRPr lang="el-GR" sz="2000" dirty="0">
              <a:solidFill>
                <a:prstClr val="black"/>
              </a:solidFill>
              <a:latin typeface="Arial" panose="020B0604020202020204" pitchFamily="34" charset="0"/>
              <a:cs typeface="Arial" panose="020B0604020202020204" pitchFamily="34" charset="0"/>
            </a:endParaRPr>
          </a:p>
          <a:p>
            <a:pPr algn="just"/>
            <a:endParaRPr lang="el-GR" sz="2000" dirty="0">
              <a:solidFill>
                <a:prstClr val="black"/>
              </a:solidFill>
              <a:latin typeface="Arial" panose="020B0604020202020204" pitchFamily="34" charset="0"/>
              <a:cs typeface="Arial" panose="020B0604020202020204" pitchFamily="34" charset="0"/>
            </a:endParaRPr>
          </a:p>
          <a:p>
            <a:pPr algn="just">
              <a:lnSpc>
                <a:spcPct val="150000"/>
              </a:lnSpc>
            </a:pPr>
            <a:r>
              <a:rPr lang="el-GR" sz="2000" b="1" i="1" dirty="0">
                <a:solidFill>
                  <a:prstClr val="black"/>
                </a:solidFill>
                <a:latin typeface="Arial" panose="020B0604020202020204" pitchFamily="34" charset="0"/>
                <a:cs typeface="Arial" panose="020B0604020202020204" pitchFamily="34" charset="0"/>
              </a:rPr>
              <a:t>ΤΟΜΟΣ Β΄(σελ.2</a:t>
            </a:r>
            <a:r>
              <a:rPr lang="en-US" sz="2000" b="1" i="1" dirty="0">
                <a:solidFill>
                  <a:prstClr val="black"/>
                </a:solidFill>
                <a:latin typeface="Arial" panose="020B0604020202020204" pitchFamily="34" charset="0"/>
                <a:cs typeface="Arial" panose="020B0604020202020204" pitchFamily="34" charset="0"/>
              </a:rPr>
              <a:t>49</a:t>
            </a:r>
            <a:r>
              <a:rPr lang="el-GR" sz="2000" b="1" i="1" dirty="0">
                <a:solidFill>
                  <a:prstClr val="black"/>
                </a:solidFill>
                <a:latin typeface="Arial" panose="020B0604020202020204" pitchFamily="34" charset="0"/>
                <a:cs typeface="Arial" panose="020B0604020202020204" pitchFamily="34" charset="0"/>
              </a:rPr>
              <a:t>-2</a:t>
            </a:r>
            <a:r>
              <a:rPr lang="en-US" sz="2000" b="1" i="1" dirty="0">
                <a:solidFill>
                  <a:prstClr val="black"/>
                </a:solidFill>
                <a:latin typeface="Arial" panose="020B0604020202020204" pitchFamily="34" charset="0"/>
                <a:cs typeface="Arial" panose="020B0604020202020204" pitchFamily="34" charset="0"/>
              </a:rPr>
              <a:t>52</a:t>
            </a:r>
            <a:r>
              <a:rPr lang="el-GR" sz="2000" b="1" i="1" dirty="0">
                <a:solidFill>
                  <a:prstClr val="black"/>
                </a:solidFill>
                <a:latin typeface="Arial" panose="020B0604020202020204" pitchFamily="34" charset="0"/>
                <a:cs typeface="Arial" panose="020B0604020202020204" pitchFamily="34" charset="0"/>
              </a:rPr>
              <a:t>)</a:t>
            </a:r>
            <a:endParaRPr lang="en-US" sz="2000" b="1" i="1" dirty="0">
              <a:solidFill>
                <a:prstClr val="black"/>
              </a:solidFill>
              <a:latin typeface="Arial" panose="020B0604020202020204" pitchFamily="34" charset="0"/>
              <a:cs typeface="Arial" panose="020B0604020202020204" pitchFamily="34" charset="0"/>
            </a:endParaRPr>
          </a:p>
          <a:p>
            <a:pPr algn="just">
              <a:lnSpc>
                <a:spcPct val="150000"/>
              </a:lnSpc>
            </a:pPr>
            <a:r>
              <a:rPr lang="en-GB" sz="2000" b="1" i="1" dirty="0">
                <a:solidFill>
                  <a:prstClr val="black"/>
                </a:solidFill>
                <a:latin typeface="Arial" panose="020B0604020202020204" pitchFamily="34" charset="0"/>
                <a:cs typeface="Arial" panose="020B0604020202020204" pitchFamily="34" charset="0"/>
                <a:hlinkClick r:id="rId4"/>
              </a:rPr>
              <a:t>https://archeia.moec.gov.cy/mc/938/odigos_exetaseon_tomos_b_2023.pdf</a:t>
            </a:r>
            <a:endParaRPr lang="en-GB" sz="2000" b="1" i="1" dirty="0">
              <a:solidFill>
                <a:prstClr val="black"/>
              </a:solidFill>
              <a:latin typeface="Arial" panose="020B0604020202020204" pitchFamily="34" charset="0"/>
              <a:cs typeface="Arial" panose="020B0604020202020204" pitchFamily="34" charset="0"/>
            </a:endParaRPr>
          </a:p>
          <a:p>
            <a:pPr algn="just">
              <a:lnSpc>
                <a:spcPct val="150000"/>
              </a:lnSpc>
            </a:pPr>
            <a:r>
              <a:rPr lang="en-US" sz="2000" dirty="0">
                <a:solidFill>
                  <a:prstClr val="black"/>
                </a:solidFill>
                <a:latin typeface="Arial" panose="020B0604020202020204" pitchFamily="34" charset="0"/>
                <a:cs typeface="Arial" panose="020B0604020202020204" pitchFamily="34" charset="0"/>
              </a:rPr>
              <a:t>(</a:t>
            </a:r>
            <a:r>
              <a:rPr lang="el-GR" sz="2000" dirty="0">
                <a:solidFill>
                  <a:prstClr val="black"/>
                </a:solidFill>
                <a:latin typeface="Arial" panose="020B0604020202020204" pitchFamily="34" charset="0"/>
                <a:cs typeface="Arial" panose="020B0604020202020204" pitchFamily="34" charset="0"/>
              </a:rPr>
              <a:t>Περιεχόμενο/ύλη εξέτασης, κλίμακες βαθμολόγησης κλπ.) </a:t>
            </a:r>
            <a:endParaRPr lang="en-GB" sz="2000" dirty="0">
              <a:solidFill>
                <a:prstClr val="black"/>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normAutofit fontScale="85000" lnSpcReduction="20000"/>
          </a:bodyPr>
          <a:lstStyle/>
          <a:p>
            <a:fld id="{86CB4B4D-7CA3-9044-876B-883B54F8677D}" type="slidenum">
              <a:rPr lang="en-US" kern="0" smtClean="0">
                <a:latin typeface="Calibri"/>
                <a:sym typeface="Calibri"/>
              </a:rPr>
              <a:pPr/>
              <a:t>3</a:t>
            </a:fld>
            <a:endParaRPr lang="en-US" kern="0" dirty="0">
              <a:latin typeface="Calibri"/>
              <a:sym typeface="Calibri"/>
            </a:endParaRPr>
          </a:p>
        </p:txBody>
      </p:sp>
      <p:pic>
        <p:nvPicPr>
          <p:cNvPr id="3" name="Picture 2">
            <a:extLst>
              <a:ext uri="{FF2B5EF4-FFF2-40B4-BE49-F238E27FC236}">
                <a16:creationId xmlns:a16="http://schemas.microsoft.com/office/drawing/2014/main" id="{F6A7BA31-EE15-7AA2-7E29-AED77A6C99E8}"/>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646239" y="88312"/>
            <a:ext cx="4706996" cy="1216308"/>
          </a:xfrm>
          <a:prstGeom prst="rect">
            <a:avLst/>
          </a:prstGeom>
        </p:spPr>
      </p:pic>
      <p:pic>
        <p:nvPicPr>
          <p:cNvPr id="4" name="Picture 3">
            <a:extLst>
              <a:ext uri="{FF2B5EF4-FFF2-40B4-BE49-F238E27FC236}">
                <a16:creationId xmlns:a16="http://schemas.microsoft.com/office/drawing/2014/main" id="{5E69959A-782E-A362-9911-8952688DAE59}"/>
              </a:ext>
            </a:extLst>
          </p:cNvPr>
          <p:cNvPicPr>
            <a:picLocks noChangeAspect="1"/>
          </p:cNvPicPr>
          <p:nvPr/>
        </p:nvPicPr>
        <p:blipFill>
          <a:blip r:embed="rId6"/>
          <a:stretch>
            <a:fillRect/>
          </a:stretch>
        </p:blipFill>
        <p:spPr>
          <a:xfrm>
            <a:off x="177800" y="2488530"/>
            <a:ext cx="1066800" cy="1428750"/>
          </a:xfrm>
          <a:prstGeom prst="rect">
            <a:avLst/>
          </a:prstGeom>
        </p:spPr>
      </p:pic>
      <p:pic>
        <p:nvPicPr>
          <p:cNvPr id="5" name="Picture 4">
            <a:extLst>
              <a:ext uri="{FF2B5EF4-FFF2-40B4-BE49-F238E27FC236}">
                <a16:creationId xmlns:a16="http://schemas.microsoft.com/office/drawing/2014/main" id="{52B1627D-CBAE-100C-8DBA-7F37BCA524C1}"/>
              </a:ext>
            </a:extLst>
          </p:cNvPr>
          <p:cNvPicPr>
            <a:picLocks noChangeAspect="1"/>
          </p:cNvPicPr>
          <p:nvPr/>
        </p:nvPicPr>
        <p:blipFill>
          <a:blip r:embed="rId7"/>
          <a:stretch>
            <a:fillRect/>
          </a:stretch>
        </p:blipFill>
        <p:spPr>
          <a:xfrm>
            <a:off x="177800" y="4533066"/>
            <a:ext cx="1052712" cy="1052712"/>
          </a:xfrm>
          <a:prstGeom prst="rect">
            <a:avLst/>
          </a:prstGeom>
        </p:spPr>
      </p:pic>
    </p:spTree>
    <p:extLst>
      <p:ext uri="{BB962C8B-B14F-4D97-AF65-F5344CB8AC3E}">
        <p14:creationId xmlns:p14="http://schemas.microsoft.com/office/powerpoint/2010/main" val="15308355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F694985-0C77-4413-BE26-71701889173D}"/>
              </a:ext>
            </a:extLst>
          </p:cNvPr>
          <p:cNvSpPr txBox="1"/>
          <p:nvPr/>
        </p:nvSpPr>
        <p:spPr>
          <a:xfrm>
            <a:off x="711200" y="1603772"/>
            <a:ext cx="10132425" cy="5355312"/>
          </a:xfrm>
          <a:prstGeom prst="rect">
            <a:avLst/>
          </a:prstGeom>
          <a:noFill/>
        </p:spPr>
        <p:txBody>
          <a:bodyPr wrap="square" rtlCol="0">
            <a:spAutoFit/>
          </a:bodyPr>
          <a:lstStyle/>
          <a:p>
            <a:pPr marL="0" marR="0" lvl="0" indent="0" algn="ctr" defTabSz="914400" rtl="0" eaLnBrk="1" fontAlgn="auto" latinLnBrk="0" hangingPunct="1">
              <a:spcBef>
                <a:spcPts val="0"/>
              </a:spcBef>
              <a:spcAft>
                <a:spcPts val="0"/>
              </a:spcAft>
              <a:buClrTx/>
              <a:buSzTx/>
              <a:buFontTx/>
              <a:buNone/>
              <a:tabLst/>
              <a:defRPr/>
            </a:pPr>
            <a:endParaRPr kumimoji="0" lang="el-GR" sz="1800" b="1" i="1" u="sng" strike="noStrike" kern="1200" cap="none" spc="0" normalizeH="0" baseline="0" noProof="0" dirty="0">
              <a:ln>
                <a:noFill/>
              </a:ln>
              <a:solidFill>
                <a:srgbClr val="DBEFF9">
                  <a:lumMod val="25000"/>
                </a:srgbClr>
              </a:solidFill>
              <a:effectLst/>
              <a:uLnTx/>
              <a:uFillTx/>
              <a:latin typeface="Arial" panose="020B0604020202020204" pitchFamily="34" charset="0"/>
              <a:ea typeface="+mn-ea"/>
              <a:cs typeface="Arial" panose="020B0604020202020204" pitchFamily="34" charset="0"/>
            </a:endParaRPr>
          </a:p>
          <a:p>
            <a:pPr marL="285750" marR="0" lvl="0" indent="-285750" defTabSz="914400" rtl="0" eaLnBrk="1" fontAlgn="auto" latinLnBrk="0" hangingPunct="1">
              <a:lnSpc>
                <a:spcPct val="150000"/>
              </a:lnSpc>
              <a:spcBef>
                <a:spcPts val="0"/>
              </a:spcBef>
              <a:spcAft>
                <a:spcPts val="0"/>
              </a:spcAft>
              <a:buClrTx/>
              <a:buSzTx/>
              <a:buFontTx/>
              <a:buChar char="-"/>
              <a:tabLst/>
              <a:defRPr/>
            </a:pPr>
            <a:r>
              <a:rPr lang="el-GR" b="1" dirty="0">
                <a:latin typeface="Arial" panose="020B0604020202020204" pitchFamily="34" charset="0"/>
                <a:cs typeface="Arial" panose="020B0604020202020204" pitchFamily="34" charset="0"/>
              </a:rPr>
              <a:t>Ολυμπιακά αθλήματα</a:t>
            </a:r>
          </a:p>
          <a:p>
            <a:pPr marL="285750" marR="0" lvl="0" indent="-285750" defTabSz="914400" rtl="0" eaLnBrk="1" fontAlgn="auto" latinLnBrk="0" hangingPunct="1">
              <a:lnSpc>
                <a:spcPct val="150000"/>
              </a:lnSpc>
              <a:spcBef>
                <a:spcPts val="0"/>
              </a:spcBef>
              <a:spcAft>
                <a:spcPts val="0"/>
              </a:spcAft>
              <a:buClrTx/>
              <a:buSzTx/>
              <a:buFontTx/>
              <a:buChar char="-"/>
              <a:tabLst/>
              <a:defRPr/>
            </a:pPr>
            <a:r>
              <a:rPr kumimoji="0" lang="el-GR" sz="18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Υψηλότερη διάκριση εντός των τεσσάρων τελευταίων ετών </a:t>
            </a:r>
            <a:r>
              <a:rPr kumimoji="0" lang="el-GR" sz="1800" b="1" i="1"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t>
            </a:r>
            <a:r>
              <a:rPr kumimoji="0" lang="en-US" sz="1800" b="1" i="1"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2023-2022-</a:t>
            </a:r>
            <a:r>
              <a:rPr kumimoji="0" lang="el-GR" sz="1800" b="1" i="1"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2021-2020)</a:t>
            </a:r>
          </a:p>
          <a:p>
            <a:pPr marL="285750" marR="0" lvl="0" indent="-285750" defTabSz="914400" rtl="0" eaLnBrk="1" fontAlgn="auto" latinLnBrk="0" hangingPunct="1">
              <a:lnSpc>
                <a:spcPct val="150000"/>
              </a:lnSpc>
              <a:spcBef>
                <a:spcPts val="0"/>
              </a:spcBef>
              <a:spcAft>
                <a:spcPts val="0"/>
              </a:spcAft>
              <a:buClrTx/>
              <a:buSzTx/>
              <a:buFontTx/>
              <a:buChar char="-"/>
              <a:tabLst/>
              <a:defRPr/>
            </a:pPr>
            <a:r>
              <a:rPr lang="el-GR" b="1" dirty="0">
                <a:latin typeface="Arial" panose="020B0604020202020204" pitchFamily="34" charset="0"/>
                <a:cs typeface="Arial" panose="020B0604020202020204" pitchFamily="34" charset="0"/>
              </a:rPr>
              <a:t>Αξιολογούνται διακρίσεις σε ηλικιακή κατηγορία 16 ετών και άνω</a:t>
            </a:r>
          </a:p>
          <a:p>
            <a:pPr marL="285750" marR="0" lvl="0" indent="-285750" defTabSz="914400" rtl="0" eaLnBrk="1" fontAlgn="auto" latinLnBrk="0" hangingPunct="1">
              <a:lnSpc>
                <a:spcPct val="150000"/>
              </a:lnSpc>
              <a:spcBef>
                <a:spcPts val="0"/>
              </a:spcBef>
              <a:spcAft>
                <a:spcPts val="0"/>
              </a:spcAft>
              <a:buClrTx/>
              <a:buSzTx/>
              <a:buFontTx/>
              <a:buChar char="-"/>
              <a:tabLst/>
              <a:defRPr/>
            </a:pPr>
            <a:r>
              <a:rPr kumimoji="0" lang="el-GR" sz="18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Παγκύπριοι αγώνες – </a:t>
            </a:r>
            <a:r>
              <a:rPr lang="el-GR" b="1" dirty="0">
                <a:latin typeface="Arial" panose="020B0604020202020204" pitchFamily="34" charset="0"/>
                <a:cs typeface="Arial" panose="020B0604020202020204" pitchFamily="34" charset="0"/>
              </a:rPr>
              <a:t>παγκύπριο πρωτάθλημα, ανώτατης κατηγορίας (όχι κύπελλα)</a:t>
            </a:r>
          </a:p>
          <a:p>
            <a:pPr marL="285750" marR="0" lvl="0" indent="-285750" defTabSz="914400" rtl="0" eaLnBrk="1" fontAlgn="auto" latinLnBrk="0" hangingPunct="1">
              <a:lnSpc>
                <a:spcPct val="150000"/>
              </a:lnSpc>
              <a:spcBef>
                <a:spcPts val="0"/>
              </a:spcBef>
              <a:spcAft>
                <a:spcPts val="0"/>
              </a:spcAft>
              <a:buClrTx/>
              <a:buSzTx/>
              <a:buFontTx/>
              <a:buChar char="-"/>
              <a:tabLst/>
              <a:defRPr/>
            </a:pPr>
            <a:r>
              <a:rPr lang="el-GR" b="1" dirty="0">
                <a:latin typeface="Arial" panose="020B0604020202020204" pitchFamily="34" charset="0"/>
                <a:cs typeface="Arial" panose="020B0604020202020204" pitchFamily="34" charset="0"/>
              </a:rPr>
              <a:t>Διεθνείς διακρίσεις σύμφωνα με Πίνακα Α΄ κατηγορία πριμοδότησης</a:t>
            </a:r>
          </a:p>
          <a:p>
            <a:pPr marL="285750" lvl="0" indent="-285750">
              <a:lnSpc>
                <a:spcPct val="150000"/>
              </a:lnSpc>
              <a:buFontTx/>
              <a:buChar char="-"/>
              <a:defRPr/>
            </a:pPr>
            <a:r>
              <a:rPr lang="el-GR" b="1" dirty="0">
                <a:latin typeface="Arial" panose="020B0604020202020204" pitchFamily="34" charset="0"/>
                <a:cs typeface="Arial" panose="020B0604020202020204" pitchFamily="34" charset="0"/>
              </a:rPr>
              <a:t>Αριθμός συμμετοχών (τουλάχιστον έξι – διπλάσιος της νίκης που επιβραβεύεται) </a:t>
            </a:r>
          </a:p>
          <a:p>
            <a:pPr marR="0" lvl="0" defTabSz="914400" rtl="0" eaLnBrk="1" fontAlgn="auto" latinLnBrk="0" hangingPunct="1">
              <a:spcBef>
                <a:spcPts val="0"/>
              </a:spcBef>
              <a:spcAft>
                <a:spcPts val="0"/>
              </a:spcAft>
              <a:buClrTx/>
              <a:buSzTx/>
              <a:tabLst/>
              <a:defRPr/>
            </a:pPr>
            <a:endParaRPr lang="el-GR" b="1" i="1" dirty="0">
              <a:latin typeface="Arial" panose="020B0604020202020204" pitchFamily="34" charset="0"/>
              <a:cs typeface="Arial" panose="020B0604020202020204" pitchFamily="34" charset="0"/>
            </a:endParaRPr>
          </a:p>
          <a:p>
            <a:pPr marR="0" lvl="0" defTabSz="914400" rtl="0" eaLnBrk="1" fontAlgn="auto" latinLnBrk="0" hangingPunct="1">
              <a:lnSpc>
                <a:spcPct val="150000"/>
              </a:lnSpc>
              <a:spcBef>
                <a:spcPts val="0"/>
              </a:spcBef>
              <a:spcAft>
                <a:spcPts val="0"/>
              </a:spcAft>
              <a:buClrTx/>
              <a:buSzTx/>
              <a:tabLst/>
              <a:defRPr/>
            </a:pPr>
            <a:r>
              <a:rPr lang="el-GR" b="1" i="1" dirty="0">
                <a:latin typeface="Arial" panose="020B0604020202020204" pitchFamily="34" charset="0"/>
                <a:cs typeface="Arial" panose="020B0604020202020204" pitchFamily="34" charset="0"/>
              </a:rPr>
              <a:t>ΑΤΟΜΙΚΑ ΑΘΛΗΜΑΤΑ </a:t>
            </a:r>
          </a:p>
          <a:p>
            <a:pPr marL="285750" marR="0" lvl="0" indent="-285750" defTabSz="914400" rtl="0" eaLnBrk="1" fontAlgn="auto" latinLnBrk="0" hangingPunct="1">
              <a:lnSpc>
                <a:spcPct val="200000"/>
              </a:lnSpc>
              <a:spcBef>
                <a:spcPts val="0"/>
              </a:spcBef>
              <a:spcAft>
                <a:spcPts val="0"/>
              </a:spcAft>
              <a:buClrTx/>
              <a:buSzTx/>
              <a:buFontTx/>
              <a:buChar char="-"/>
              <a:tabLst/>
              <a:defRPr/>
            </a:pPr>
            <a:r>
              <a:rPr lang="el-GR" b="1" dirty="0">
                <a:latin typeface="Arial" panose="020B0604020202020204" pitchFamily="34" charset="0"/>
                <a:cs typeface="Arial" panose="020B0604020202020204" pitchFamily="34" charset="0"/>
              </a:rPr>
              <a:t>Σύστημα νοκ-άουτ θέση μόνο με </a:t>
            </a:r>
            <a:r>
              <a:rPr lang="en-US" b="1" dirty="0">
                <a:latin typeface="Arial" panose="020B0604020202020204" pitchFamily="34" charset="0"/>
                <a:cs typeface="Arial" panose="020B0604020202020204" pitchFamily="34" charset="0"/>
              </a:rPr>
              <a:t>bye</a:t>
            </a:r>
            <a:r>
              <a:rPr lang="el-GR" b="1" dirty="0">
                <a:latin typeface="Arial" panose="020B0604020202020204" pitchFamily="34" charset="0"/>
                <a:cs typeface="Arial" panose="020B0604020202020204" pitchFamily="34" charset="0"/>
              </a:rPr>
              <a:t> ΔΕΝ αξιολογείται</a:t>
            </a:r>
            <a:r>
              <a:rPr lang="en-US" b="1" dirty="0">
                <a:latin typeface="Arial" panose="020B0604020202020204" pitchFamily="34" charset="0"/>
                <a:cs typeface="Arial" panose="020B0604020202020204" pitchFamily="34" charset="0"/>
              </a:rPr>
              <a:t>, </a:t>
            </a:r>
            <a:r>
              <a:rPr lang="el-GR" b="1" dirty="0">
                <a:latin typeface="Arial" panose="020B0604020202020204" pitchFamily="34" charset="0"/>
                <a:cs typeface="Arial" panose="020B0604020202020204" pitchFamily="34" charset="0"/>
              </a:rPr>
              <a:t>ισοβαθμίες θέσης</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l-GR" sz="18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Σκυταλοδρομίες, διπλά κλπ. η πριμοδότηση μοιράζεται εξίσου στους αθλητές που έλαβαν μέρος (π.χ. σκυταλοδρομίες/ΔΙΑ ΤΕΣΣΕΡΑ, διπλά/ΔΙΑ ΔΥΟ κ.ο.κ.)</a:t>
            </a:r>
          </a:p>
          <a:p>
            <a:pPr marL="285750" indent="-285750">
              <a:lnSpc>
                <a:spcPct val="150000"/>
              </a:lnSpc>
              <a:buFontTx/>
              <a:buChar char="-"/>
              <a:defRPr/>
            </a:pPr>
            <a:r>
              <a:rPr lang="el-GR" b="1" dirty="0">
                <a:latin typeface="Arial" panose="020B0604020202020204" pitchFamily="34" charset="0"/>
                <a:cs typeface="Arial" panose="020B0604020202020204" pitchFamily="34" charset="0"/>
              </a:rPr>
              <a:t>Ομαδική κατάταξη ατομικού αγωνίσματος δεν αξιολογείται</a:t>
            </a:r>
            <a:endParaRPr kumimoji="0" lang="el-GR" sz="18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p:txBody>
      </p:sp>
      <p:sp>
        <p:nvSpPr>
          <p:cNvPr id="2" name="TextBox 1">
            <a:extLst>
              <a:ext uri="{FF2B5EF4-FFF2-40B4-BE49-F238E27FC236}">
                <a16:creationId xmlns:a16="http://schemas.microsoft.com/office/drawing/2014/main" id="{EC6F4AC5-1713-434D-8DFC-397A98D856BA}"/>
              </a:ext>
            </a:extLst>
          </p:cNvPr>
          <p:cNvSpPr txBox="1"/>
          <p:nvPr/>
        </p:nvSpPr>
        <p:spPr>
          <a:xfrm>
            <a:off x="3208172" y="1516698"/>
            <a:ext cx="5138479"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ΟΔΗΓΟΣ ΠΑΓΚΥΠΡΙΩΝ ΕΞΕΤΑΣΕΩΝ </a:t>
            </a:r>
            <a:r>
              <a:rPr kumimoji="0" lang="el-GR" sz="18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202</a:t>
            </a:r>
            <a:r>
              <a:rPr kumimoji="0" lang="en-US" sz="18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3</a:t>
            </a:r>
            <a:endParaRPr kumimoji="0" lang="el-GR" sz="18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3" name="TextBox 2"/>
          <p:cNvSpPr txBox="1"/>
          <p:nvPr/>
        </p:nvSpPr>
        <p:spPr>
          <a:xfrm>
            <a:off x="7274257" y="532263"/>
            <a:ext cx="4790364" cy="456535"/>
          </a:xfrm>
          <a:prstGeom prst="rect">
            <a:avLst/>
          </a:prstGeom>
          <a:noFill/>
        </p:spPr>
        <p:txBody>
          <a:bodyPr wrap="square" rtlCol="0">
            <a:spAutoFit/>
          </a:bodyPr>
          <a:lstStyle/>
          <a:p>
            <a:pPr lvl="0" algn="ctr">
              <a:lnSpc>
                <a:spcPct val="150000"/>
              </a:lnSpc>
              <a:defRPr/>
            </a:pPr>
            <a:r>
              <a:rPr lang="el-GR" b="1" i="1" u="sng" dirty="0">
                <a:solidFill>
                  <a:srgbClr val="DBEFF9">
                    <a:lumMod val="25000"/>
                  </a:srgbClr>
                </a:solidFill>
                <a:latin typeface="Arial" panose="020B0604020202020204" pitchFamily="34" charset="0"/>
                <a:cs typeface="Arial" panose="020B0604020202020204" pitchFamily="34" charset="0"/>
              </a:rPr>
              <a:t>Πριμοδότηση αθλητών με διακρίσεις (1) </a:t>
            </a:r>
          </a:p>
        </p:txBody>
      </p:sp>
      <p:sp>
        <p:nvSpPr>
          <p:cNvPr id="4" name="Slide Number Placeholder 3"/>
          <p:cNvSpPr>
            <a:spLocks noGrp="1"/>
          </p:cNvSpPr>
          <p:nvPr>
            <p:ph type="sldNum" sz="quarter" idx="12"/>
          </p:nvPr>
        </p:nvSpPr>
        <p:spPr/>
        <p:txBody>
          <a:bodyPr>
            <a:normAutofit fontScale="85000" lnSpcReduction="20000"/>
          </a:bodyPr>
          <a:lstStyle/>
          <a:p>
            <a:fld id="{86CB4B4D-7CA3-9044-876B-883B54F8677D}" type="slidenum">
              <a:rPr lang="en-US" kern="0" smtClean="0">
                <a:latin typeface="Calibri"/>
                <a:sym typeface="Calibri"/>
              </a:rPr>
              <a:pPr/>
              <a:t>4</a:t>
            </a:fld>
            <a:endParaRPr lang="en-US" kern="0" dirty="0">
              <a:latin typeface="Calibri"/>
              <a:sym typeface="Calibri"/>
            </a:endParaRPr>
          </a:p>
        </p:txBody>
      </p:sp>
      <p:pic>
        <p:nvPicPr>
          <p:cNvPr id="5" name="Picture 4">
            <a:extLst>
              <a:ext uri="{FF2B5EF4-FFF2-40B4-BE49-F238E27FC236}">
                <a16:creationId xmlns:a16="http://schemas.microsoft.com/office/drawing/2014/main" id="{FDE612AB-8BFD-D9C6-B96B-23EEB41E0E0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6239" y="88312"/>
            <a:ext cx="4476177" cy="1156663"/>
          </a:xfrm>
          <a:prstGeom prst="rect">
            <a:avLst/>
          </a:prstGeom>
        </p:spPr>
      </p:pic>
    </p:spTree>
    <p:extLst>
      <p:ext uri="{BB962C8B-B14F-4D97-AF65-F5344CB8AC3E}">
        <p14:creationId xmlns:p14="http://schemas.microsoft.com/office/powerpoint/2010/main" val="144399721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FD463CE-2698-4F1C-82E1-5C7369E45158}"/>
              </a:ext>
            </a:extLst>
          </p:cNvPr>
          <p:cNvSpPr txBox="1"/>
          <p:nvPr/>
        </p:nvSpPr>
        <p:spPr>
          <a:xfrm>
            <a:off x="1390528" y="1946101"/>
            <a:ext cx="9289664" cy="4385816"/>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l-GR" sz="1800" b="1" i="1" u="sng" strike="noStrike" kern="1200" cap="none" spc="0" normalizeH="0" baseline="0" noProof="0" dirty="0">
              <a:ln>
                <a:noFill/>
              </a:ln>
              <a:solidFill>
                <a:srgbClr val="DBEFF9">
                  <a:lumMod val="25000"/>
                </a:srgbClr>
              </a:solidFill>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200000"/>
              </a:lnSpc>
              <a:spcBef>
                <a:spcPts val="0"/>
              </a:spcBef>
              <a:spcAft>
                <a:spcPts val="0"/>
              </a:spcAft>
              <a:buClrTx/>
              <a:buSzTx/>
              <a:tabLst/>
              <a:defRPr/>
            </a:pPr>
            <a:r>
              <a:rPr lang="el-GR" b="1" dirty="0">
                <a:latin typeface="Arial" panose="020B0604020202020204" pitchFamily="34" charset="0"/>
                <a:cs typeface="Arial" panose="020B0604020202020204" pitchFamily="34" charset="0"/>
              </a:rPr>
              <a:t>ΑΘΛΟΠΑΙΔΙΕΣ κ ΥΔΑΤΟΣΦΑΙΡΙΣΗ </a:t>
            </a:r>
          </a:p>
          <a:p>
            <a:pPr marR="0" lvl="0" algn="l" defTabSz="914400" rtl="0" eaLnBrk="1" fontAlgn="auto" latinLnBrk="0" hangingPunct="1">
              <a:lnSpc>
                <a:spcPct val="200000"/>
              </a:lnSpc>
              <a:spcBef>
                <a:spcPts val="0"/>
              </a:spcBef>
              <a:spcAft>
                <a:spcPts val="0"/>
              </a:spcAft>
              <a:buClrTx/>
              <a:buSzTx/>
              <a:tabLst/>
              <a:defRPr/>
            </a:pPr>
            <a:r>
              <a:rPr lang="el-GR" b="1" dirty="0">
                <a:latin typeface="Arial" panose="020B0604020202020204" pitchFamily="34" charset="0"/>
                <a:cs typeface="Arial" panose="020B0604020202020204" pitchFamily="34" charset="0"/>
              </a:rPr>
              <a:t>(ποδόσφαιρο, καλαθοσφαίριση, πετοσφαίριση, χειροσφαίριση, υδατοσφαίριση)</a:t>
            </a:r>
          </a:p>
          <a:p>
            <a:pPr marL="742950" lvl="1" indent="-285750">
              <a:lnSpc>
                <a:spcPct val="200000"/>
              </a:lnSpc>
              <a:buFontTx/>
              <a:buChar char="-"/>
              <a:defRPr/>
            </a:pPr>
            <a:r>
              <a:rPr kumimoji="0" lang="el-GR"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75% της νίκης που επιβραβεύεται</a:t>
            </a:r>
          </a:p>
          <a:p>
            <a:pPr marL="742950" lvl="1" indent="-285750">
              <a:lnSpc>
                <a:spcPct val="200000"/>
              </a:lnSpc>
              <a:buFontTx/>
              <a:buChar char="-"/>
              <a:defRPr/>
            </a:pPr>
            <a:r>
              <a:rPr kumimoji="0" lang="el-GR"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Τουλάχιστον </a:t>
            </a:r>
            <a:r>
              <a:rPr kumimoji="0" lang="el-GR" sz="18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3 συμμετοχές σε Παγκύπρια Σχολικά Πρωταθλήματα </a:t>
            </a:r>
            <a:r>
              <a:rPr lang="el-GR" b="1" dirty="0">
                <a:latin typeface="Arial" panose="020B0604020202020204" pitchFamily="34" charset="0"/>
                <a:cs typeface="Arial" panose="020B0604020202020204" pitchFamily="34" charset="0"/>
              </a:rPr>
              <a:t>Λυκείων</a:t>
            </a:r>
            <a:endParaRPr kumimoji="0" lang="el-GR" sz="18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742950" marR="0" lvl="1" indent="-285750" algn="l" defTabSz="914400" rtl="0" eaLnBrk="1" fontAlgn="auto" latinLnBrk="0" hangingPunct="1">
              <a:lnSpc>
                <a:spcPct val="200000"/>
              </a:lnSpc>
              <a:spcBef>
                <a:spcPts val="0"/>
              </a:spcBef>
              <a:spcAft>
                <a:spcPts val="0"/>
              </a:spcAft>
              <a:buClrTx/>
              <a:buSzTx/>
              <a:buFontTx/>
              <a:buChar char="-"/>
              <a:tabLst/>
              <a:defRPr/>
            </a:pPr>
            <a:r>
              <a:rPr kumimoji="0" lang="el-GR" sz="18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Τουλάχιστον 4 συμμετοχές σε εξωσχολικά Παγκύπρια Πρωταθλήματα</a:t>
            </a:r>
          </a:p>
          <a:p>
            <a:pPr marL="742950" marR="0" lvl="1" indent="-285750" algn="l" defTabSz="914400" rtl="0" eaLnBrk="1" fontAlgn="auto" latinLnBrk="0" hangingPunct="1">
              <a:lnSpc>
                <a:spcPct val="200000"/>
              </a:lnSpc>
              <a:spcBef>
                <a:spcPts val="0"/>
              </a:spcBef>
              <a:spcAft>
                <a:spcPts val="0"/>
              </a:spcAft>
              <a:buClrTx/>
              <a:buSzTx/>
              <a:buFontTx/>
              <a:buChar char="-"/>
              <a:tabLst/>
              <a:defRPr/>
            </a:pPr>
            <a:r>
              <a:rPr lang="el-GR" b="1" dirty="0">
                <a:latin typeface="Arial" panose="020B0604020202020204" pitchFamily="34" charset="0"/>
                <a:cs typeface="Arial" panose="020B0604020202020204" pitchFamily="34" charset="0"/>
              </a:rPr>
              <a:t>Δεν αξιολογούνται οι διοργανώσεις Κυπέλλου</a:t>
            </a:r>
            <a:r>
              <a:rPr kumimoji="0" lang="el-GR" sz="18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t>
            </a:r>
          </a:p>
          <a:p>
            <a:pPr marL="285750" marR="0" lvl="0" indent="-285750" algn="l" defTabSz="914400" rtl="0" eaLnBrk="1" fontAlgn="auto" latinLnBrk="0" hangingPunct="1">
              <a:spcBef>
                <a:spcPts val="0"/>
              </a:spcBef>
              <a:spcAft>
                <a:spcPts val="0"/>
              </a:spcAft>
              <a:buClrTx/>
              <a:buSzTx/>
              <a:buFontTx/>
              <a:buChar char="-"/>
              <a:tabLst/>
              <a:defRPr/>
            </a:pPr>
            <a:endParaRPr kumimoji="0" lang="el-GR" sz="1800" b="1" i="0" u="none" strike="noStrike" kern="1200" cap="none" spc="0" normalizeH="0" baseline="0" noProof="0" dirty="0">
              <a:ln>
                <a:noFill/>
              </a:ln>
              <a:solidFill>
                <a:srgbClr val="DBEFF9">
                  <a:lumMod val="25000"/>
                </a:srgbClr>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spcBef>
                <a:spcPts val="0"/>
              </a:spcBef>
              <a:spcAft>
                <a:spcPts val="0"/>
              </a:spcAft>
              <a:buClrTx/>
              <a:buSzTx/>
              <a:buFontTx/>
              <a:buChar char="-"/>
              <a:tabLst/>
              <a:defRPr/>
            </a:pPr>
            <a:endParaRPr kumimoji="0" lang="el-GR" sz="1800" b="1" i="0" u="none" strike="noStrike" kern="1200" cap="none" spc="0" normalizeH="0" baseline="0" noProof="0" dirty="0">
              <a:ln>
                <a:noFill/>
              </a:ln>
              <a:solidFill>
                <a:srgbClr val="DBEFF9">
                  <a:lumMod val="25000"/>
                </a:srgbClr>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6728346" y="586854"/>
            <a:ext cx="5063320" cy="456535"/>
          </a:xfrm>
          <a:prstGeom prst="rect">
            <a:avLst/>
          </a:prstGeom>
          <a:noFill/>
        </p:spPr>
        <p:txBody>
          <a:bodyPr wrap="square" rtlCol="0">
            <a:spAutoFit/>
          </a:bodyPr>
          <a:lstStyle/>
          <a:p>
            <a:pPr lvl="0" algn="ctr">
              <a:lnSpc>
                <a:spcPct val="150000"/>
              </a:lnSpc>
              <a:defRPr/>
            </a:pPr>
            <a:r>
              <a:rPr lang="el-GR" b="1" i="1" u="sng" dirty="0">
                <a:solidFill>
                  <a:srgbClr val="DBEFF9">
                    <a:lumMod val="25000"/>
                  </a:srgbClr>
                </a:solidFill>
                <a:latin typeface="Arial" panose="020B0604020202020204" pitchFamily="34" charset="0"/>
                <a:cs typeface="Arial" panose="020B0604020202020204" pitchFamily="34" charset="0"/>
              </a:rPr>
              <a:t>Πριμοδότηση αθλητών με διακρίσεις (2) </a:t>
            </a:r>
          </a:p>
        </p:txBody>
      </p:sp>
      <p:sp>
        <p:nvSpPr>
          <p:cNvPr id="5" name="Slide Number Placeholder 4"/>
          <p:cNvSpPr>
            <a:spLocks noGrp="1"/>
          </p:cNvSpPr>
          <p:nvPr>
            <p:ph type="sldNum" sz="quarter" idx="12"/>
          </p:nvPr>
        </p:nvSpPr>
        <p:spPr/>
        <p:txBody>
          <a:bodyPr>
            <a:normAutofit fontScale="85000" lnSpcReduction="20000"/>
          </a:bodyPr>
          <a:lstStyle/>
          <a:p>
            <a:fld id="{86CB4B4D-7CA3-9044-876B-883B54F8677D}" type="slidenum">
              <a:rPr lang="en-US" kern="0" smtClean="0">
                <a:latin typeface="Calibri"/>
                <a:sym typeface="Calibri"/>
              </a:rPr>
              <a:pPr/>
              <a:t>5</a:t>
            </a:fld>
            <a:endParaRPr lang="en-US" kern="0" dirty="0">
              <a:latin typeface="Calibri"/>
              <a:sym typeface="Calibri"/>
            </a:endParaRPr>
          </a:p>
        </p:txBody>
      </p:sp>
      <p:sp>
        <p:nvSpPr>
          <p:cNvPr id="6" name="TextBox 5">
            <a:extLst>
              <a:ext uri="{FF2B5EF4-FFF2-40B4-BE49-F238E27FC236}">
                <a16:creationId xmlns:a16="http://schemas.microsoft.com/office/drawing/2014/main" id="{EC6F4AC5-1713-434D-8DFC-397A98D856BA}"/>
              </a:ext>
            </a:extLst>
          </p:cNvPr>
          <p:cNvSpPr txBox="1"/>
          <p:nvPr/>
        </p:nvSpPr>
        <p:spPr>
          <a:xfrm>
            <a:off x="3121759" y="1576769"/>
            <a:ext cx="5138479"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ΟΔΗΓΟΣ ΠΑΓΚΥΠΡΙΩΝ ΕΞΕΤΑΣΕΩΝ </a:t>
            </a:r>
            <a:r>
              <a:rPr kumimoji="0" lang="el-GR" sz="18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2023</a:t>
            </a:r>
          </a:p>
        </p:txBody>
      </p:sp>
      <p:pic>
        <p:nvPicPr>
          <p:cNvPr id="7" name="Picture 6">
            <a:extLst>
              <a:ext uri="{FF2B5EF4-FFF2-40B4-BE49-F238E27FC236}">
                <a16:creationId xmlns:a16="http://schemas.microsoft.com/office/drawing/2014/main" id="{794A7BEB-2B64-3EAC-252D-FEB088156FD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6239" y="88312"/>
            <a:ext cx="4343011" cy="1122252"/>
          </a:xfrm>
          <a:prstGeom prst="rect">
            <a:avLst/>
          </a:prstGeom>
        </p:spPr>
      </p:pic>
    </p:spTree>
    <p:extLst>
      <p:ext uri="{BB962C8B-B14F-4D97-AF65-F5344CB8AC3E}">
        <p14:creationId xmlns:p14="http://schemas.microsoft.com/office/powerpoint/2010/main" val="11396434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83A42633-A2B2-460E-A350-0E84D92E13C8}"/>
              </a:ext>
            </a:extLst>
          </p:cNvPr>
          <p:cNvGraphicFramePr>
            <a:graphicFrameLocks noGrp="1"/>
          </p:cNvGraphicFramePr>
          <p:nvPr>
            <p:extLst>
              <p:ext uri="{D42A27DB-BD31-4B8C-83A1-F6EECF244321}">
                <p14:modId xmlns:p14="http://schemas.microsoft.com/office/powerpoint/2010/main" val="3064544988"/>
              </p:ext>
            </p:extLst>
          </p:nvPr>
        </p:nvGraphicFramePr>
        <p:xfrm>
          <a:off x="2191407" y="1886033"/>
          <a:ext cx="7378261" cy="4767014"/>
        </p:xfrm>
        <a:graphic>
          <a:graphicData uri="http://schemas.openxmlformats.org/drawingml/2006/table">
            <a:tbl>
              <a:tblPr/>
              <a:tblGrid>
                <a:gridCol w="981658">
                  <a:extLst>
                    <a:ext uri="{9D8B030D-6E8A-4147-A177-3AD203B41FA5}">
                      <a16:colId xmlns:a16="http://schemas.microsoft.com/office/drawing/2014/main" val="826966189"/>
                    </a:ext>
                  </a:extLst>
                </a:gridCol>
                <a:gridCol w="999897">
                  <a:extLst>
                    <a:ext uri="{9D8B030D-6E8A-4147-A177-3AD203B41FA5}">
                      <a16:colId xmlns:a16="http://schemas.microsoft.com/office/drawing/2014/main" val="3566040714"/>
                    </a:ext>
                  </a:extLst>
                </a:gridCol>
                <a:gridCol w="1355942">
                  <a:extLst>
                    <a:ext uri="{9D8B030D-6E8A-4147-A177-3AD203B41FA5}">
                      <a16:colId xmlns:a16="http://schemas.microsoft.com/office/drawing/2014/main" val="3381901890"/>
                    </a:ext>
                  </a:extLst>
                </a:gridCol>
                <a:gridCol w="4040764">
                  <a:extLst>
                    <a:ext uri="{9D8B030D-6E8A-4147-A177-3AD203B41FA5}">
                      <a16:colId xmlns:a16="http://schemas.microsoft.com/office/drawing/2014/main" val="3572287984"/>
                    </a:ext>
                  </a:extLst>
                </a:gridCol>
              </a:tblGrid>
              <a:tr h="290574">
                <a:tc>
                  <a:txBody>
                    <a:bodyPr/>
                    <a:lstStyle/>
                    <a:p>
                      <a:pPr algn="ctr" hangingPunct="0">
                        <a:lnSpc>
                          <a:spcPct val="115000"/>
                        </a:lnSpc>
                      </a:pPr>
                      <a:r>
                        <a:rPr lang="el-GR" sz="1000" b="1" dirty="0">
                          <a:effectLst/>
                          <a:latin typeface="Arial" panose="020B0604020202020204" pitchFamily="34" charset="0"/>
                          <a:ea typeface="Calibri" panose="020F0502020204030204" pitchFamily="34" charset="0"/>
                          <a:cs typeface="Times New Roman" panose="02020603050405020304" pitchFamily="18" charset="0"/>
                        </a:rPr>
                        <a:t>ΑΤΟΜΙΚΟ</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pPr>
                      <a:r>
                        <a:rPr lang="el-GR" sz="1000" b="1" dirty="0">
                          <a:effectLst/>
                          <a:latin typeface="Arial" panose="020B0604020202020204" pitchFamily="34" charset="0"/>
                          <a:ea typeface="Calibri" panose="020F0502020204030204" pitchFamily="34" charset="0"/>
                          <a:cs typeface="Times New Roman" panose="02020603050405020304" pitchFamily="18" charset="0"/>
                        </a:rPr>
                        <a:t>ΟΜΑΔΙΚΟ</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pPr>
                      <a:r>
                        <a:rPr lang="el-GR" sz="1000" b="1" dirty="0">
                          <a:effectLst/>
                          <a:latin typeface="Arial" panose="020B0604020202020204" pitchFamily="34" charset="0"/>
                          <a:ea typeface="Calibri" panose="020F0502020204030204" pitchFamily="34" charset="0"/>
                          <a:cs typeface="Times New Roman" panose="02020603050405020304" pitchFamily="18" charset="0"/>
                        </a:rPr>
                        <a:t>ΝΙΚΗ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pPr>
                      <a:r>
                        <a:rPr lang="el-GR" sz="1000" b="1" dirty="0">
                          <a:effectLst/>
                          <a:latin typeface="Arial" panose="020B0604020202020204" pitchFamily="34" charset="0"/>
                          <a:ea typeface="Calibri" panose="020F0502020204030204" pitchFamily="34" charset="0"/>
                          <a:cs typeface="Times New Roman" panose="02020603050405020304" pitchFamily="18" charset="0"/>
                        </a:rPr>
                        <a:t>ΑΓΩΝΕΣ</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354265"/>
                  </a:ext>
                </a:extLst>
              </a:tr>
              <a:tr h="366445">
                <a:tc rowSpan="12">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100%</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2">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75%</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1</a:t>
                      </a:r>
                      <a:r>
                        <a:rPr lang="el-GR" sz="1000" baseline="30000" dirty="0">
                          <a:effectLst/>
                          <a:latin typeface="Arial" panose="020B0604020202020204" pitchFamily="34" charset="0"/>
                          <a:ea typeface="Calibri" panose="020F0502020204030204" pitchFamily="34" charset="0"/>
                          <a:cs typeface="Times New Roman" panose="02020603050405020304" pitchFamily="18" charset="0"/>
                        </a:rPr>
                        <a:t>η</a:t>
                      </a:r>
                      <a:r>
                        <a:rPr lang="el-GR" sz="1000" dirty="0">
                          <a:effectLst/>
                          <a:latin typeface="Arial" panose="020B0604020202020204" pitchFamily="34" charset="0"/>
                          <a:ea typeface="Calibri" panose="020F0502020204030204" pitchFamily="34" charset="0"/>
                          <a:cs typeface="Times New Roman" panose="02020603050405020304" pitchFamily="18" charset="0"/>
                        </a:rPr>
                        <a:t> - 8η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Ολυμπιακοί Αγώνες</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4891108"/>
                  </a:ext>
                </a:extLst>
              </a:tr>
              <a:tr h="366445">
                <a:tc vMerge="1">
                  <a:txBody>
                    <a:bodyPr/>
                    <a:lstStyle/>
                    <a:p>
                      <a:endParaRPr lang="en-GB"/>
                    </a:p>
                  </a:txBody>
                  <a:tcPr/>
                </a:tc>
                <a:tc vMerge="1">
                  <a:txBody>
                    <a:bodyPr/>
                    <a:lstStyle/>
                    <a:p>
                      <a:endParaRPr lang="en-GB"/>
                    </a:p>
                  </a:txBody>
                  <a:tcPr/>
                </a:tc>
                <a:tc>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1</a:t>
                      </a:r>
                      <a:r>
                        <a:rPr lang="el-GR" sz="1000" baseline="30000" dirty="0">
                          <a:effectLst/>
                          <a:latin typeface="Arial" panose="020B0604020202020204" pitchFamily="34" charset="0"/>
                          <a:ea typeface="Calibri" panose="020F0502020204030204" pitchFamily="34" charset="0"/>
                          <a:cs typeface="Times New Roman" panose="02020603050405020304" pitchFamily="18" charset="0"/>
                        </a:rPr>
                        <a:t>η </a:t>
                      </a:r>
                      <a:r>
                        <a:rPr lang="el-GR" sz="1000" dirty="0">
                          <a:effectLst/>
                          <a:latin typeface="Arial" panose="020B0604020202020204" pitchFamily="34" charset="0"/>
                          <a:ea typeface="Calibri" panose="020F0502020204030204" pitchFamily="34" charset="0"/>
                          <a:cs typeface="Times New Roman" panose="02020603050405020304" pitchFamily="18" charset="0"/>
                        </a:rPr>
                        <a:t>– 8</a:t>
                      </a:r>
                      <a:r>
                        <a:rPr lang="el-GR" sz="1000" baseline="30000" dirty="0">
                          <a:effectLst/>
                          <a:latin typeface="Arial" panose="020B0604020202020204" pitchFamily="34" charset="0"/>
                          <a:ea typeface="Calibri" panose="020F0502020204030204" pitchFamily="34" charset="0"/>
                          <a:cs typeface="Times New Roman" panose="02020603050405020304" pitchFamily="18" charset="0"/>
                        </a:rPr>
                        <a:t>η</a:t>
                      </a:r>
                      <a:r>
                        <a:rPr lang="el-GR" sz="1000" dirty="0">
                          <a:effectLst/>
                          <a:latin typeface="Arial" panose="020B0604020202020204" pitchFamily="34" charset="0"/>
                          <a:ea typeface="Calibri" panose="020F0502020204030204" pitchFamily="34" charset="0"/>
                          <a:cs typeface="Times New Roman" panose="02020603050405020304" pitchFamily="18" charset="0"/>
                        </a:rPr>
                        <a:t> </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Ολυμπιακοί Αγώνες Νέων</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9585192"/>
                  </a:ext>
                </a:extLst>
              </a:tr>
              <a:tr h="366445">
                <a:tc vMerge="1">
                  <a:txBody>
                    <a:bodyPr/>
                    <a:lstStyle/>
                    <a:p>
                      <a:endParaRPr lang="en-GB"/>
                    </a:p>
                  </a:txBody>
                  <a:tcPr/>
                </a:tc>
                <a:tc vMerge="1">
                  <a:txBody>
                    <a:bodyPr/>
                    <a:lstStyle/>
                    <a:p>
                      <a:endParaRPr lang="en-GB"/>
                    </a:p>
                  </a:txBody>
                  <a:tcPr/>
                </a:tc>
                <a:tc>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1</a:t>
                      </a:r>
                      <a:r>
                        <a:rPr lang="el-GR" sz="1000" baseline="30000" dirty="0">
                          <a:effectLst/>
                          <a:latin typeface="Arial" panose="020B0604020202020204" pitchFamily="34" charset="0"/>
                          <a:ea typeface="Calibri" panose="020F0502020204030204" pitchFamily="34" charset="0"/>
                          <a:cs typeface="Times New Roman" panose="02020603050405020304" pitchFamily="18" charset="0"/>
                        </a:rPr>
                        <a:t>η</a:t>
                      </a:r>
                      <a:r>
                        <a:rPr lang="el-GR" sz="1000" dirty="0">
                          <a:effectLst/>
                          <a:latin typeface="Arial" panose="020B0604020202020204" pitchFamily="34" charset="0"/>
                          <a:ea typeface="Calibri" panose="020F0502020204030204" pitchFamily="34" charset="0"/>
                          <a:cs typeface="Times New Roman" panose="02020603050405020304" pitchFamily="18" charset="0"/>
                        </a:rPr>
                        <a:t> - 8η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Παγκόσμιοι Αγώνες Ανδρών-Γυναικών</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1345953"/>
                  </a:ext>
                </a:extLst>
              </a:tr>
              <a:tr h="366445">
                <a:tc vMerge="1">
                  <a:txBody>
                    <a:bodyPr/>
                    <a:lstStyle/>
                    <a:p>
                      <a:endParaRPr lang="en-GB"/>
                    </a:p>
                  </a:txBody>
                  <a:tcPr/>
                </a:tc>
                <a:tc vMerge="1">
                  <a:txBody>
                    <a:bodyPr/>
                    <a:lstStyle/>
                    <a:p>
                      <a:endParaRPr lang="en-GB"/>
                    </a:p>
                  </a:txBody>
                  <a:tcPr/>
                </a:tc>
                <a:tc>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1</a:t>
                      </a:r>
                      <a:r>
                        <a:rPr lang="el-GR" sz="1000" baseline="30000" dirty="0">
                          <a:effectLst/>
                          <a:latin typeface="Arial" panose="020B0604020202020204" pitchFamily="34" charset="0"/>
                          <a:ea typeface="Calibri" panose="020F0502020204030204" pitchFamily="34" charset="0"/>
                          <a:cs typeface="Times New Roman" panose="02020603050405020304" pitchFamily="18" charset="0"/>
                        </a:rPr>
                        <a:t>η</a:t>
                      </a:r>
                      <a:r>
                        <a:rPr lang="el-GR" sz="1000" dirty="0">
                          <a:effectLst/>
                          <a:latin typeface="Arial" panose="020B0604020202020204" pitchFamily="34" charset="0"/>
                          <a:ea typeface="Calibri" panose="020F0502020204030204" pitchFamily="34" charset="0"/>
                          <a:cs typeface="Times New Roman" panose="02020603050405020304" pitchFamily="18" charset="0"/>
                        </a:rPr>
                        <a:t> – 8</a:t>
                      </a:r>
                      <a:r>
                        <a:rPr lang="el-GR" sz="1000" baseline="30000" dirty="0">
                          <a:effectLst/>
                          <a:latin typeface="Arial" panose="020B0604020202020204" pitchFamily="34" charset="0"/>
                          <a:ea typeface="Calibri" panose="020F0502020204030204" pitchFamily="34" charset="0"/>
                          <a:cs typeface="Times New Roman" panose="02020603050405020304" pitchFamily="18" charset="0"/>
                        </a:rPr>
                        <a:t>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Παγκόσμιοι Αγώνες </a:t>
                      </a:r>
                      <a:r>
                        <a:rPr lang="en-US" sz="1000" dirty="0">
                          <a:effectLst/>
                          <a:latin typeface="Arial" panose="020B0604020202020204" pitchFamily="34" charset="0"/>
                          <a:ea typeface="Calibri" panose="020F0502020204030204" pitchFamily="34" charset="0"/>
                          <a:cs typeface="Times New Roman" panose="02020603050405020304" pitchFamily="18" charset="0"/>
                        </a:rPr>
                        <a:t>U</a:t>
                      </a:r>
                      <a:r>
                        <a:rPr lang="el-GR" sz="1000" dirty="0">
                          <a:effectLst/>
                          <a:latin typeface="Arial" panose="020B0604020202020204" pitchFamily="34" charset="0"/>
                          <a:ea typeface="Calibri" panose="020F0502020204030204" pitchFamily="34" charset="0"/>
                          <a:cs typeface="Times New Roman" panose="02020603050405020304" pitchFamily="18" charset="0"/>
                        </a:rPr>
                        <a:t>23, </a:t>
                      </a:r>
                      <a:r>
                        <a:rPr lang="en-US" sz="1000" dirty="0">
                          <a:effectLst/>
                          <a:latin typeface="Arial" panose="020B0604020202020204" pitchFamily="34" charset="0"/>
                          <a:ea typeface="Calibri" panose="020F0502020204030204" pitchFamily="34" charset="0"/>
                          <a:cs typeface="Times New Roman" panose="02020603050405020304" pitchFamily="18" charset="0"/>
                        </a:rPr>
                        <a:t>U</a:t>
                      </a:r>
                      <a:r>
                        <a:rPr lang="el-GR" sz="1000" dirty="0">
                          <a:effectLst/>
                          <a:latin typeface="Arial" panose="020B0604020202020204" pitchFamily="34" charset="0"/>
                          <a:ea typeface="Calibri" panose="020F0502020204030204" pitchFamily="34" charset="0"/>
                          <a:cs typeface="Times New Roman" panose="02020603050405020304" pitchFamily="18" charset="0"/>
                        </a:rPr>
                        <a:t>21, </a:t>
                      </a:r>
                      <a:r>
                        <a:rPr lang="en-US" sz="1000" dirty="0">
                          <a:effectLst/>
                          <a:latin typeface="Arial" panose="020B0604020202020204" pitchFamily="34" charset="0"/>
                          <a:ea typeface="Calibri" panose="020F0502020204030204" pitchFamily="34" charset="0"/>
                          <a:cs typeface="Times New Roman" panose="02020603050405020304" pitchFamily="18" charset="0"/>
                        </a:rPr>
                        <a:t>U</a:t>
                      </a:r>
                      <a:r>
                        <a:rPr lang="el-GR" sz="1000" dirty="0">
                          <a:effectLst/>
                          <a:latin typeface="Arial" panose="020B0604020202020204" pitchFamily="34" charset="0"/>
                          <a:ea typeface="Calibri" panose="020F0502020204030204" pitchFamily="34" charset="0"/>
                          <a:cs typeface="Times New Roman" panose="02020603050405020304" pitchFamily="18" charset="0"/>
                        </a:rPr>
                        <a:t>19, </a:t>
                      </a:r>
                      <a:r>
                        <a:rPr lang="en-US" sz="1000" dirty="0">
                          <a:effectLst/>
                          <a:latin typeface="Arial" panose="020B0604020202020204" pitchFamily="34" charset="0"/>
                          <a:ea typeface="Calibri" panose="020F0502020204030204" pitchFamily="34" charset="0"/>
                          <a:cs typeface="Times New Roman" panose="02020603050405020304" pitchFamily="18" charset="0"/>
                        </a:rPr>
                        <a:t>U</a:t>
                      </a:r>
                      <a:r>
                        <a:rPr lang="el-GR" sz="1000" dirty="0">
                          <a:effectLst/>
                          <a:latin typeface="Arial" panose="020B0604020202020204" pitchFamily="34" charset="0"/>
                          <a:ea typeface="Calibri" panose="020F0502020204030204" pitchFamily="34" charset="0"/>
                          <a:cs typeface="Times New Roman" panose="02020603050405020304" pitchFamily="18" charset="0"/>
                        </a:rPr>
                        <a:t>17,</a:t>
                      </a:r>
                      <a:r>
                        <a:rPr lang="en-US" sz="1000" dirty="0">
                          <a:effectLst/>
                          <a:latin typeface="Arial" panose="020B0604020202020204" pitchFamily="34" charset="0"/>
                          <a:ea typeface="Calibri" panose="020F0502020204030204" pitchFamily="34" charset="0"/>
                          <a:cs typeface="Times New Roman" panose="02020603050405020304" pitchFamily="18" charset="0"/>
                        </a:rPr>
                        <a:t>U</a:t>
                      </a:r>
                      <a:r>
                        <a:rPr lang="el-GR" sz="1000" dirty="0">
                          <a:effectLst/>
                          <a:latin typeface="Arial" panose="020B0604020202020204" pitchFamily="34" charset="0"/>
                          <a:ea typeface="Calibri" panose="020F0502020204030204" pitchFamily="34" charset="0"/>
                          <a:cs typeface="Times New Roman" panose="02020603050405020304" pitchFamily="18" charset="0"/>
                        </a:rPr>
                        <a:t>16</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9910963"/>
                  </a:ext>
                </a:extLst>
              </a:tr>
              <a:tr h="366445">
                <a:tc vMerge="1">
                  <a:txBody>
                    <a:bodyPr/>
                    <a:lstStyle/>
                    <a:p>
                      <a:endParaRPr lang="en-GB"/>
                    </a:p>
                  </a:txBody>
                  <a:tcPr/>
                </a:tc>
                <a:tc vMerge="1">
                  <a:txBody>
                    <a:bodyPr/>
                    <a:lstStyle/>
                    <a:p>
                      <a:endParaRPr lang="en-GB"/>
                    </a:p>
                  </a:txBody>
                  <a:tcPr/>
                </a:tc>
                <a:tc>
                  <a:txBody>
                    <a:bodyPr/>
                    <a:lstStyle/>
                    <a:p>
                      <a:pPr algn="ctr" hangingPunct="0">
                        <a:lnSpc>
                          <a:spcPct val="115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1η - 8η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Πανευρωπαϊκοί Αγώνες Ανδρών-Γυναικών</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3936793"/>
                  </a:ext>
                </a:extLst>
              </a:tr>
              <a:tr h="366445">
                <a:tc vMerge="1">
                  <a:txBody>
                    <a:bodyPr/>
                    <a:lstStyle/>
                    <a:p>
                      <a:endParaRPr lang="en-GB"/>
                    </a:p>
                  </a:txBody>
                  <a:tcPr/>
                </a:tc>
                <a:tc vMerge="1">
                  <a:txBody>
                    <a:bodyPr/>
                    <a:lstStyle/>
                    <a:p>
                      <a:endParaRPr lang="en-GB"/>
                    </a:p>
                  </a:txBody>
                  <a:tcPr/>
                </a:tc>
                <a:tc>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1η – 6η </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Πανευρωπαϊκοί </a:t>
                      </a:r>
                      <a:r>
                        <a:rPr lang="en-US" sz="1000" dirty="0">
                          <a:effectLst/>
                          <a:latin typeface="Arial" panose="020B0604020202020204" pitchFamily="34" charset="0"/>
                          <a:ea typeface="Calibri" panose="020F0502020204030204" pitchFamily="34" charset="0"/>
                          <a:cs typeface="Times New Roman" panose="02020603050405020304" pitchFamily="18" charset="0"/>
                        </a:rPr>
                        <a:t>U</a:t>
                      </a:r>
                      <a:r>
                        <a:rPr lang="el-GR" sz="1000" dirty="0">
                          <a:effectLst/>
                          <a:latin typeface="Arial" panose="020B0604020202020204" pitchFamily="34" charset="0"/>
                          <a:ea typeface="Calibri" panose="020F0502020204030204" pitchFamily="34" charset="0"/>
                          <a:cs typeface="Times New Roman" panose="02020603050405020304" pitchFamily="18" charset="0"/>
                        </a:rPr>
                        <a:t>23, </a:t>
                      </a:r>
                      <a:r>
                        <a:rPr lang="en-US" sz="1000" dirty="0">
                          <a:effectLst/>
                          <a:latin typeface="Arial" panose="020B0604020202020204" pitchFamily="34" charset="0"/>
                          <a:ea typeface="Calibri" panose="020F0502020204030204" pitchFamily="34" charset="0"/>
                          <a:cs typeface="Times New Roman" panose="02020603050405020304" pitchFamily="18" charset="0"/>
                        </a:rPr>
                        <a:t>U</a:t>
                      </a:r>
                      <a:r>
                        <a:rPr lang="el-GR" sz="1000" dirty="0">
                          <a:effectLst/>
                          <a:latin typeface="Arial" panose="020B0604020202020204" pitchFamily="34" charset="0"/>
                          <a:ea typeface="Calibri" panose="020F0502020204030204" pitchFamily="34" charset="0"/>
                          <a:cs typeface="Times New Roman" panose="02020603050405020304" pitchFamily="18" charset="0"/>
                        </a:rPr>
                        <a:t>21, </a:t>
                      </a:r>
                      <a:r>
                        <a:rPr lang="en-US" sz="1000" dirty="0">
                          <a:effectLst/>
                          <a:latin typeface="Arial" panose="020B0604020202020204" pitchFamily="34" charset="0"/>
                          <a:ea typeface="Calibri" panose="020F0502020204030204" pitchFamily="34" charset="0"/>
                          <a:cs typeface="Times New Roman" panose="02020603050405020304" pitchFamily="18" charset="0"/>
                        </a:rPr>
                        <a:t>U</a:t>
                      </a:r>
                      <a:r>
                        <a:rPr lang="el-GR" sz="1000" dirty="0">
                          <a:effectLst/>
                          <a:latin typeface="Arial" panose="020B0604020202020204" pitchFamily="34" charset="0"/>
                          <a:ea typeface="Calibri" panose="020F0502020204030204" pitchFamily="34" charset="0"/>
                          <a:cs typeface="Times New Roman" panose="02020603050405020304" pitchFamily="18" charset="0"/>
                        </a:rPr>
                        <a:t>19, </a:t>
                      </a:r>
                      <a:r>
                        <a:rPr lang="en-US" sz="1000" dirty="0">
                          <a:effectLst/>
                          <a:latin typeface="Arial" panose="020B0604020202020204" pitchFamily="34" charset="0"/>
                          <a:ea typeface="Calibri" panose="020F0502020204030204" pitchFamily="34" charset="0"/>
                          <a:cs typeface="Times New Roman" panose="02020603050405020304" pitchFamily="18" charset="0"/>
                        </a:rPr>
                        <a:t>U</a:t>
                      </a:r>
                      <a:r>
                        <a:rPr lang="el-GR" sz="1000" dirty="0">
                          <a:effectLst/>
                          <a:latin typeface="Arial" panose="020B0604020202020204" pitchFamily="34" charset="0"/>
                          <a:ea typeface="Calibri" panose="020F0502020204030204" pitchFamily="34" charset="0"/>
                          <a:cs typeface="Times New Roman" panose="02020603050405020304" pitchFamily="18" charset="0"/>
                        </a:rPr>
                        <a:t>17, </a:t>
                      </a:r>
                      <a:r>
                        <a:rPr lang="en-US" sz="1000" dirty="0">
                          <a:effectLst/>
                          <a:latin typeface="Arial" panose="020B0604020202020204" pitchFamily="34" charset="0"/>
                          <a:ea typeface="Calibri" panose="020F0502020204030204" pitchFamily="34" charset="0"/>
                          <a:cs typeface="Times New Roman" panose="02020603050405020304" pitchFamily="18" charset="0"/>
                        </a:rPr>
                        <a:t>U</a:t>
                      </a:r>
                      <a:r>
                        <a:rPr lang="el-GR" sz="1000" dirty="0">
                          <a:effectLst/>
                          <a:latin typeface="Arial" panose="020B0604020202020204" pitchFamily="34" charset="0"/>
                          <a:ea typeface="Calibri" panose="020F0502020204030204" pitchFamily="34" charset="0"/>
                          <a:cs typeface="Times New Roman" panose="02020603050405020304" pitchFamily="18" charset="0"/>
                        </a:rPr>
                        <a:t>16</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884782"/>
                  </a:ext>
                </a:extLst>
              </a:tr>
              <a:tr h="366445">
                <a:tc vMerge="1">
                  <a:txBody>
                    <a:bodyPr/>
                    <a:lstStyle/>
                    <a:p>
                      <a:endParaRPr lang="en-GB"/>
                    </a:p>
                  </a:txBody>
                  <a:tcPr/>
                </a:tc>
                <a:tc vMerge="1">
                  <a:txBody>
                    <a:bodyPr/>
                    <a:lstStyle/>
                    <a:p>
                      <a:endParaRPr lang="en-GB"/>
                    </a:p>
                  </a:txBody>
                  <a:tcPr/>
                </a:tc>
                <a:tc>
                  <a:txBody>
                    <a:bodyPr/>
                    <a:lstStyle/>
                    <a:p>
                      <a:pPr algn="ctr" hangingPunct="0">
                        <a:lnSpc>
                          <a:spcPct val="115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1η - 8η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Κοινοπολιτειακοί </a:t>
                      </a:r>
                      <a:r>
                        <a:rPr lang="el-GR" sz="1000" dirty="0">
                          <a:effectLst/>
                          <a:latin typeface="Arial" panose="020B0604020202020204" pitchFamily="34" charset="0"/>
                          <a:ea typeface="Calibri" panose="020F0502020204030204" pitchFamily="34" charset="0"/>
                          <a:cs typeface="Times New Roman" panose="02020603050405020304" pitchFamily="18" charset="0"/>
                        </a:rPr>
                        <a:t>Ανδρών-Γυναικών</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9085854"/>
                  </a:ext>
                </a:extLst>
              </a:tr>
              <a:tr h="366445">
                <a:tc vMerge="1">
                  <a:txBody>
                    <a:bodyPr/>
                    <a:lstStyle/>
                    <a:p>
                      <a:endParaRPr lang="en-GB"/>
                    </a:p>
                  </a:txBody>
                  <a:tcPr/>
                </a:tc>
                <a:tc vMerge="1">
                  <a:txBody>
                    <a:bodyPr/>
                    <a:lstStyle/>
                    <a:p>
                      <a:endParaRPr lang="en-GB"/>
                    </a:p>
                  </a:txBody>
                  <a:tcPr/>
                </a:tc>
                <a:tc>
                  <a:txBody>
                    <a:bodyPr/>
                    <a:lstStyle/>
                    <a:p>
                      <a:pPr algn="ctr" hangingPunct="0">
                        <a:lnSpc>
                          <a:spcPct val="115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1η - 8η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Μεσογειακοί Ανδρ</a:t>
                      </a:r>
                      <a:r>
                        <a:rPr lang="el-GR" sz="1000" dirty="0">
                          <a:effectLst/>
                          <a:latin typeface="Arial" panose="020B0604020202020204" pitchFamily="34" charset="0"/>
                          <a:ea typeface="Calibri" panose="020F0502020204030204" pitchFamily="34" charset="0"/>
                          <a:cs typeface="Times New Roman" panose="02020603050405020304" pitchFamily="18" charset="0"/>
                        </a:rPr>
                        <a:t>ών-Γυναικών</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9685053"/>
                  </a:ext>
                </a:extLst>
              </a:tr>
              <a:tr h="366445">
                <a:tc vMerge="1">
                  <a:txBody>
                    <a:bodyPr/>
                    <a:lstStyle/>
                    <a:p>
                      <a:endParaRPr lang="en-GB"/>
                    </a:p>
                  </a:txBody>
                  <a:tcPr/>
                </a:tc>
                <a:tc vMerge="1">
                  <a:txBody>
                    <a:bodyPr/>
                    <a:lstStyle/>
                    <a:p>
                      <a:endParaRPr lang="en-GB"/>
                    </a:p>
                  </a:txBody>
                  <a:tcPr/>
                </a:tc>
                <a:tc>
                  <a:txBody>
                    <a:bodyPr/>
                    <a:lstStyle/>
                    <a:p>
                      <a:pPr algn="ctr" hangingPunct="0">
                        <a:lnSpc>
                          <a:spcPct val="115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1η - 8η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Παγκόσμιοι Σχολικοί (ISF)</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9306871"/>
                  </a:ext>
                </a:extLst>
              </a:tr>
              <a:tr h="366445">
                <a:tc vMerge="1">
                  <a:txBody>
                    <a:bodyPr/>
                    <a:lstStyle/>
                    <a:p>
                      <a:endParaRPr lang="en-GB"/>
                    </a:p>
                  </a:txBody>
                  <a:tcPr/>
                </a:tc>
                <a:tc vMerge="1">
                  <a:txBody>
                    <a:bodyPr/>
                    <a:lstStyle/>
                    <a:p>
                      <a:endParaRPr lang="en-GB"/>
                    </a:p>
                  </a:txBody>
                  <a:tcPr/>
                </a:tc>
                <a:tc>
                  <a:txBody>
                    <a:bodyPr/>
                    <a:lstStyle/>
                    <a:p>
                      <a:pPr algn="ctr" hangingPunct="0">
                        <a:lnSpc>
                          <a:spcPct val="115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1η - 6η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Αγώνες Νέων Ευρώπης / Κοινοπολιτειακοί Νέων</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8748570"/>
                  </a:ext>
                </a:extLst>
              </a:tr>
              <a:tr h="366445">
                <a:tc vMerge="1">
                  <a:txBody>
                    <a:bodyPr/>
                    <a:lstStyle/>
                    <a:p>
                      <a:endParaRPr lang="en-GB"/>
                    </a:p>
                  </a:txBody>
                  <a:tcPr/>
                </a:tc>
                <a:tc vMerge="1">
                  <a:txBody>
                    <a:bodyPr/>
                    <a:lstStyle/>
                    <a:p>
                      <a:endParaRPr lang="en-GB"/>
                    </a:p>
                  </a:txBody>
                  <a:tcPr/>
                </a:tc>
                <a:tc>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1</a:t>
                      </a:r>
                      <a:r>
                        <a:rPr lang="el-GR" sz="1000" baseline="30000" dirty="0">
                          <a:effectLst/>
                          <a:latin typeface="Arial" panose="020B0604020202020204" pitchFamily="34" charset="0"/>
                          <a:ea typeface="Calibri" panose="020F0502020204030204" pitchFamily="34" charset="0"/>
                          <a:cs typeface="Times New Roman" panose="02020603050405020304" pitchFamily="18" charset="0"/>
                        </a:rPr>
                        <a:t>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ΑΜΚΕ</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9965474"/>
                  </a:ext>
                </a:extLst>
              </a:tr>
              <a:tr h="445545">
                <a:tc vMerge="1">
                  <a:txBody>
                    <a:bodyPr/>
                    <a:lstStyle/>
                    <a:p>
                      <a:endParaRPr lang="en-GB"/>
                    </a:p>
                  </a:txBody>
                  <a:tcPr/>
                </a:tc>
                <a:tc vMerge="1">
                  <a:txBody>
                    <a:bodyPr/>
                    <a:lstStyle/>
                    <a:p>
                      <a:endParaRPr lang="en-GB"/>
                    </a:p>
                  </a:txBody>
                  <a:tcPr/>
                </a:tc>
                <a:tc gridSpan="2">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Κατάρριψη ή ισοφάριση παγκόσμιας ή πανευρωπαϊκής επίδοσης ανδρών-γυναικών, </a:t>
                      </a:r>
                      <a:r>
                        <a:rPr lang="en-US" sz="1000" dirty="0">
                          <a:effectLst/>
                          <a:latin typeface="Arial" panose="020B0604020202020204" pitchFamily="34" charset="0"/>
                          <a:ea typeface="Calibri" panose="020F0502020204030204" pitchFamily="34" charset="0"/>
                          <a:cs typeface="Times New Roman" panose="02020603050405020304" pitchFamily="18" charset="0"/>
                        </a:rPr>
                        <a:t>U</a:t>
                      </a:r>
                      <a:r>
                        <a:rPr lang="el-GR" sz="1000" dirty="0">
                          <a:effectLst/>
                          <a:latin typeface="Arial" panose="020B0604020202020204" pitchFamily="34" charset="0"/>
                          <a:ea typeface="Calibri" panose="020F0502020204030204" pitchFamily="34" charset="0"/>
                          <a:cs typeface="Times New Roman" panose="02020603050405020304" pitchFamily="18" charset="0"/>
                        </a:rPr>
                        <a:t>23, </a:t>
                      </a:r>
                      <a:r>
                        <a:rPr lang="en-US" sz="1000" dirty="0">
                          <a:effectLst/>
                          <a:latin typeface="Arial" panose="020B0604020202020204" pitchFamily="34" charset="0"/>
                          <a:ea typeface="Calibri" panose="020F0502020204030204" pitchFamily="34" charset="0"/>
                          <a:cs typeface="Times New Roman" panose="02020603050405020304" pitchFamily="18" charset="0"/>
                        </a:rPr>
                        <a:t>U</a:t>
                      </a:r>
                      <a:r>
                        <a:rPr lang="el-GR" sz="1000" dirty="0">
                          <a:effectLst/>
                          <a:latin typeface="Arial" panose="020B0604020202020204" pitchFamily="34" charset="0"/>
                          <a:ea typeface="Calibri" panose="020F0502020204030204" pitchFamily="34" charset="0"/>
                          <a:cs typeface="Times New Roman" panose="02020603050405020304" pitchFamily="18" charset="0"/>
                        </a:rPr>
                        <a:t>21, </a:t>
                      </a:r>
                      <a:r>
                        <a:rPr lang="en-US" sz="1000" dirty="0">
                          <a:effectLst/>
                          <a:latin typeface="Arial" panose="020B0604020202020204" pitchFamily="34" charset="0"/>
                          <a:ea typeface="Calibri" panose="020F0502020204030204" pitchFamily="34" charset="0"/>
                          <a:cs typeface="Times New Roman" panose="02020603050405020304" pitchFamily="18" charset="0"/>
                        </a:rPr>
                        <a:t>U</a:t>
                      </a:r>
                      <a:r>
                        <a:rPr lang="el-GR" sz="1000" dirty="0">
                          <a:effectLst/>
                          <a:latin typeface="Arial" panose="020B0604020202020204" pitchFamily="34" charset="0"/>
                          <a:ea typeface="Calibri" panose="020F0502020204030204" pitchFamily="34" charset="0"/>
                          <a:cs typeface="Times New Roman" panose="02020603050405020304" pitchFamily="18" charset="0"/>
                        </a:rPr>
                        <a:t>19, </a:t>
                      </a:r>
                      <a:r>
                        <a:rPr lang="en-US" sz="1000" dirty="0">
                          <a:effectLst/>
                          <a:latin typeface="Arial" panose="020B0604020202020204" pitchFamily="34" charset="0"/>
                          <a:ea typeface="Calibri" panose="020F0502020204030204" pitchFamily="34" charset="0"/>
                          <a:cs typeface="Times New Roman" panose="02020603050405020304" pitchFamily="18" charset="0"/>
                        </a:rPr>
                        <a:t>U</a:t>
                      </a:r>
                      <a:r>
                        <a:rPr lang="el-GR" sz="1000" dirty="0">
                          <a:effectLst/>
                          <a:latin typeface="Arial" panose="020B0604020202020204" pitchFamily="34" charset="0"/>
                          <a:ea typeface="Calibri" panose="020F0502020204030204" pitchFamily="34" charset="0"/>
                          <a:cs typeface="Times New Roman" panose="02020603050405020304" pitchFamily="18" charset="0"/>
                        </a:rPr>
                        <a:t>17, </a:t>
                      </a:r>
                      <a:r>
                        <a:rPr lang="en-US" sz="1000" dirty="0">
                          <a:effectLst/>
                          <a:latin typeface="Arial" panose="020B0604020202020204" pitchFamily="34" charset="0"/>
                          <a:ea typeface="Calibri" panose="020F0502020204030204" pitchFamily="34" charset="0"/>
                          <a:cs typeface="Times New Roman" panose="02020603050405020304" pitchFamily="18" charset="0"/>
                        </a:rPr>
                        <a:t>U</a:t>
                      </a:r>
                      <a:r>
                        <a:rPr lang="el-GR" sz="1000" dirty="0">
                          <a:effectLst/>
                          <a:latin typeface="Arial" panose="020B0604020202020204" pitchFamily="34" charset="0"/>
                          <a:ea typeface="Calibri" panose="020F0502020204030204" pitchFamily="34" charset="0"/>
                          <a:cs typeface="Times New Roman" panose="02020603050405020304" pitchFamily="18" charset="0"/>
                        </a:rPr>
                        <a:t>16 </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326491602"/>
                  </a:ext>
                </a:extLst>
              </a:tr>
            </a:tbl>
          </a:graphicData>
        </a:graphic>
      </p:graphicFrame>
      <p:sp>
        <p:nvSpPr>
          <p:cNvPr id="9" name="TextBox 8">
            <a:extLst>
              <a:ext uri="{FF2B5EF4-FFF2-40B4-BE49-F238E27FC236}">
                <a16:creationId xmlns:a16="http://schemas.microsoft.com/office/drawing/2014/main" id="{279C886A-D906-45BD-B60F-1BD7B2DD2DC3}"/>
              </a:ext>
            </a:extLst>
          </p:cNvPr>
          <p:cNvSpPr txBox="1"/>
          <p:nvPr/>
        </p:nvSpPr>
        <p:spPr>
          <a:xfrm>
            <a:off x="6417578" y="461394"/>
            <a:ext cx="5561901" cy="456535"/>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l-GR" sz="1800" b="1" i="1" u="sng" strike="noStrike" kern="1200" cap="none" spc="0" normalizeH="0" baseline="0" noProof="0" dirty="0">
                <a:ln>
                  <a:noFill/>
                </a:ln>
                <a:solidFill>
                  <a:srgbClr val="DBEFF9">
                    <a:lumMod val="25000"/>
                  </a:srgbClr>
                </a:solidFill>
                <a:effectLst/>
                <a:uLnTx/>
                <a:uFillTx/>
                <a:latin typeface="Arial" panose="020B0604020202020204" pitchFamily="34" charset="0"/>
                <a:ea typeface="+mn-ea"/>
                <a:cs typeface="Arial" panose="020B0604020202020204" pitchFamily="34" charset="0"/>
              </a:rPr>
              <a:t>Πριμοδότηση αθλητών με διακρίσεις (3)</a:t>
            </a:r>
          </a:p>
        </p:txBody>
      </p:sp>
      <p:sp>
        <p:nvSpPr>
          <p:cNvPr id="10" name="TextBox 9">
            <a:extLst>
              <a:ext uri="{FF2B5EF4-FFF2-40B4-BE49-F238E27FC236}">
                <a16:creationId xmlns:a16="http://schemas.microsoft.com/office/drawing/2014/main" id="{49FD83B3-0488-4E5F-BE15-C4C6492E5614}"/>
              </a:ext>
            </a:extLst>
          </p:cNvPr>
          <p:cNvSpPr txBox="1"/>
          <p:nvPr/>
        </p:nvSpPr>
        <p:spPr>
          <a:xfrm>
            <a:off x="4665590" y="1516698"/>
            <a:ext cx="4416266" cy="369332"/>
          </a:xfrm>
          <a:prstGeom prst="rect">
            <a:avLst/>
          </a:prstGeom>
          <a:noFill/>
        </p:spPr>
        <p:txBody>
          <a:bodyPr wrap="square" rtlCol="0">
            <a:spAutoFit/>
          </a:bodyPr>
          <a:lstStyle/>
          <a:p>
            <a:r>
              <a:rPr lang="el-GR" b="1" dirty="0">
                <a:latin typeface="Arial Narrow" panose="020B0606020202030204" pitchFamily="34" charset="0"/>
              </a:rPr>
              <a:t>Πίνακας 1.1   (Α΄ κατηγορία Πριμοδότησης</a:t>
            </a:r>
            <a:endParaRPr lang="en-GB" b="1" dirty="0">
              <a:latin typeface="Arial Narrow" panose="020B0606020202030204" pitchFamily="34" charset="0"/>
            </a:endParaRPr>
          </a:p>
        </p:txBody>
      </p:sp>
      <p:sp>
        <p:nvSpPr>
          <p:cNvPr id="2" name="Slide Number Placeholder 1"/>
          <p:cNvSpPr>
            <a:spLocks noGrp="1"/>
          </p:cNvSpPr>
          <p:nvPr>
            <p:ph type="sldNum" sz="quarter" idx="12"/>
          </p:nvPr>
        </p:nvSpPr>
        <p:spPr/>
        <p:txBody>
          <a:bodyPr>
            <a:normAutofit fontScale="85000" lnSpcReduction="20000"/>
          </a:bodyPr>
          <a:lstStyle/>
          <a:p>
            <a:fld id="{86CB4B4D-7CA3-9044-876B-883B54F8677D}" type="slidenum">
              <a:rPr lang="en-US" kern="0" smtClean="0">
                <a:latin typeface="Calibri"/>
                <a:sym typeface="Calibri"/>
              </a:rPr>
              <a:pPr/>
              <a:t>6</a:t>
            </a:fld>
            <a:endParaRPr lang="en-US" kern="0" dirty="0">
              <a:latin typeface="Calibri"/>
              <a:sym typeface="Calibri"/>
            </a:endParaRPr>
          </a:p>
        </p:txBody>
      </p:sp>
      <p:pic>
        <p:nvPicPr>
          <p:cNvPr id="4" name="Picture 3">
            <a:extLst>
              <a:ext uri="{FF2B5EF4-FFF2-40B4-BE49-F238E27FC236}">
                <a16:creationId xmlns:a16="http://schemas.microsoft.com/office/drawing/2014/main" id="{17E45A4A-E20B-52CF-A681-E633A64FE2E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6239" y="88312"/>
            <a:ext cx="4343011" cy="1122252"/>
          </a:xfrm>
          <a:prstGeom prst="rect">
            <a:avLst/>
          </a:prstGeom>
        </p:spPr>
      </p:pic>
    </p:spTree>
    <p:extLst>
      <p:ext uri="{BB962C8B-B14F-4D97-AF65-F5344CB8AC3E}">
        <p14:creationId xmlns:p14="http://schemas.microsoft.com/office/powerpoint/2010/main" val="93470181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4CA8B5-7EE7-44C1-8039-323363A4C06F}"/>
              </a:ext>
            </a:extLst>
          </p:cNvPr>
          <p:cNvSpPr txBox="1"/>
          <p:nvPr/>
        </p:nvSpPr>
        <p:spPr>
          <a:xfrm>
            <a:off x="5712903" y="469783"/>
            <a:ext cx="6182686" cy="456535"/>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l-GR" sz="1800" b="1" i="1" u="sng" strike="noStrike" kern="1200" cap="none" spc="0" normalizeH="0" baseline="0" noProof="0" dirty="0">
                <a:ln>
                  <a:noFill/>
                </a:ln>
                <a:solidFill>
                  <a:srgbClr val="DBEFF9">
                    <a:lumMod val="25000"/>
                  </a:srgbClr>
                </a:solidFill>
                <a:effectLst/>
                <a:uLnTx/>
                <a:uFillTx/>
                <a:latin typeface="Arial" panose="020B0604020202020204" pitchFamily="34" charset="0"/>
                <a:ea typeface="+mn-ea"/>
                <a:cs typeface="Arial" panose="020B0604020202020204" pitchFamily="34" charset="0"/>
              </a:rPr>
              <a:t>Πριμοδότηση αθλητών με διακρίσεις (4)</a:t>
            </a:r>
          </a:p>
        </p:txBody>
      </p:sp>
      <p:graphicFrame>
        <p:nvGraphicFramePr>
          <p:cNvPr id="5" name="Table 4">
            <a:extLst>
              <a:ext uri="{FF2B5EF4-FFF2-40B4-BE49-F238E27FC236}">
                <a16:creationId xmlns:a16="http://schemas.microsoft.com/office/drawing/2014/main" id="{6B035DD8-8814-4BB4-91EF-B50D110DB663}"/>
              </a:ext>
            </a:extLst>
          </p:cNvPr>
          <p:cNvGraphicFramePr>
            <a:graphicFrameLocks noGrp="1"/>
          </p:cNvGraphicFramePr>
          <p:nvPr>
            <p:extLst>
              <p:ext uri="{D42A27DB-BD31-4B8C-83A1-F6EECF244321}">
                <p14:modId xmlns:p14="http://schemas.microsoft.com/office/powerpoint/2010/main" val="3504016237"/>
              </p:ext>
            </p:extLst>
          </p:nvPr>
        </p:nvGraphicFramePr>
        <p:xfrm>
          <a:off x="2361675" y="2124840"/>
          <a:ext cx="7164462" cy="4275959"/>
        </p:xfrm>
        <a:graphic>
          <a:graphicData uri="http://schemas.openxmlformats.org/drawingml/2006/table">
            <a:tbl>
              <a:tblPr/>
              <a:tblGrid>
                <a:gridCol w="977911">
                  <a:extLst>
                    <a:ext uri="{9D8B030D-6E8A-4147-A177-3AD203B41FA5}">
                      <a16:colId xmlns:a16="http://schemas.microsoft.com/office/drawing/2014/main" val="1028322738"/>
                    </a:ext>
                  </a:extLst>
                </a:gridCol>
                <a:gridCol w="996079">
                  <a:extLst>
                    <a:ext uri="{9D8B030D-6E8A-4147-A177-3AD203B41FA5}">
                      <a16:colId xmlns:a16="http://schemas.microsoft.com/office/drawing/2014/main" val="1269979692"/>
                    </a:ext>
                  </a:extLst>
                </a:gridCol>
                <a:gridCol w="1276644">
                  <a:extLst>
                    <a:ext uri="{9D8B030D-6E8A-4147-A177-3AD203B41FA5}">
                      <a16:colId xmlns:a16="http://schemas.microsoft.com/office/drawing/2014/main" val="190703660"/>
                    </a:ext>
                  </a:extLst>
                </a:gridCol>
                <a:gridCol w="3913828">
                  <a:extLst>
                    <a:ext uri="{9D8B030D-6E8A-4147-A177-3AD203B41FA5}">
                      <a16:colId xmlns:a16="http://schemas.microsoft.com/office/drawing/2014/main" val="2927179458"/>
                    </a:ext>
                  </a:extLst>
                </a:gridCol>
              </a:tblGrid>
              <a:tr h="283629">
                <a:tc>
                  <a:txBody>
                    <a:bodyPr/>
                    <a:lstStyle/>
                    <a:p>
                      <a:pPr algn="ctr" hangingPunct="0">
                        <a:lnSpc>
                          <a:spcPct val="115000"/>
                        </a:lnSpc>
                      </a:pPr>
                      <a:r>
                        <a:rPr lang="el-GR" sz="1000" b="1" dirty="0">
                          <a:effectLst/>
                          <a:latin typeface="Arial" panose="020B0604020202020204" pitchFamily="34" charset="0"/>
                          <a:ea typeface="Calibri" panose="020F0502020204030204" pitchFamily="34" charset="0"/>
                          <a:cs typeface="Times New Roman" panose="02020603050405020304" pitchFamily="18" charset="0"/>
                        </a:rPr>
                        <a:t>ΑΤΟΜΙΚΟ</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pPr>
                      <a:r>
                        <a:rPr lang="el-GR" sz="1000" b="1" dirty="0">
                          <a:effectLst/>
                          <a:latin typeface="Arial" panose="020B0604020202020204" pitchFamily="34" charset="0"/>
                          <a:ea typeface="Calibri" panose="020F0502020204030204" pitchFamily="34" charset="0"/>
                          <a:cs typeface="Times New Roman" panose="02020603050405020304" pitchFamily="18" charset="0"/>
                        </a:rPr>
                        <a:t>ΟΜΑΔΙΚΟ</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pPr>
                      <a:r>
                        <a:rPr lang="el-GR" sz="1000" b="1" dirty="0">
                          <a:effectLst/>
                          <a:latin typeface="Arial" panose="020B0604020202020204" pitchFamily="34" charset="0"/>
                          <a:ea typeface="Calibri" panose="020F0502020204030204" pitchFamily="34" charset="0"/>
                          <a:cs typeface="Times New Roman" panose="02020603050405020304" pitchFamily="18" charset="0"/>
                        </a:rPr>
                        <a:t>ΝΙΚΗ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pPr>
                      <a:r>
                        <a:rPr lang="el-GR" sz="1000" b="1" dirty="0">
                          <a:effectLst/>
                          <a:latin typeface="Arial" panose="020B0604020202020204" pitchFamily="34" charset="0"/>
                          <a:ea typeface="Calibri" panose="020F0502020204030204" pitchFamily="34" charset="0"/>
                          <a:cs typeface="Times New Roman" panose="02020603050405020304" pitchFamily="18" charset="0"/>
                        </a:rPr>
                        <a:t>ΑΓΩΝΕΣ</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8309162"/>
                  </a:ext>
                </a:extLst>
              </a:tr>
              <a:tr h="357687">
                <a:tc rowSpan="3">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50%</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37,50%</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2η-3η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ΑΜΚΕ</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7786332"/>
                  </a:ext>
                </a:extLst>
              </a:tr>
              <a:tr h="357687">
                <a:tc vMerge="1">
                  <a:txBody>
                    <a:bodyPr/>
                    <a:lstStyle/>
                    <a:p>
                      <a:endParaRPr lang="en-GB"/>
                    </a:p>
                  </a:txBody>
                  <a:tcPr/>
                </a:tc>
                <a:tc vMerge="1">
                  <a:txBody>
                    <a:bodyPr/>
                    <a:lstStyle/>
                    <a:p>
                      <a:endParaRPr lang="en-GB"/>
                    </a:p>
                  </a:txBody>
                  <a:tcPr/>
                </a:tc>
                <a:tc>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1η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Παγκύπριοι Ανδρών-Γυναικών</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9525735"/>
                  </a:ext>
                </a:extLst>
              </a:tr>
              <a:tr h="357687">
                <a:tc vMerge="1">
                  <a:txBody>
                    <a:bodyPr/>
                    <a:lstStyle/>
                    <a:p>
                      <a:endParaRPr lang="en-GB"/>
                    </a:p>
                  </a:txBody>
                  <a:tcPr/>
                </a:tc>
                <a:tc vMerge="1">
                  <a:txBody>
                    <a:bodyPr/>
                    <a:lstStyle/>
                    <a:p>
                      <a:endParaRPr lang="en-GB"/>
                    </a:p>
                  </a:txBody>
                  <a:tcPr/>
                </a:tc>
                <a:tc>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1η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Πανελλήνιοι Σχολικοί Λυκείων</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1137482"/>
                  </a:ext>
                </a:extLst>
              </a:tr>
              <a:tr h="357687">
                <a:tc rowSpan="2">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45%</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33,75%</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2η-3η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Πανελλήνιοι Σχολικοί Λυκείων</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1562742"/>
                  </a:ext>
                </a:extLst>
              </a:tr>
              <a:tr h="357687">
                <a:tc vMerge="1">
                  <a:txBody>
                    <a:bodyPr/>
                    <a:lstStyle/>
                    <a:p>
                      <a:endParaRPr lang="en-GB"/>
                    </a:p>
                  </a:txBody>
                  <a:tcPr/>
                </a:tc>
                <a:tc vMerge="1">
                  <a:txBody>
                    <a:bodyPr/>
                    <a:lstStyle/>
                    <a:p>
                      <a:endParaRPr lang="en-GB"/>
                    </a:p>
                  </a:txBody>
                  <a:tcPr/>
                </a:tc>
                <a:tc>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2η-3η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Παγκύπριοι Ανδρών-Γυναικών</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2716831"/>
                  </a:ext>
                </a:extLst>
              </a:tr>
              <a:tr h="357687">
                <a:tc rowSpan="2">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40%</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30%</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1</a:t>
                      </a:r>
                      <a:r>
                        <a:rPr lang="el-GR" sz="1000" baseline="30000" dirty="0">
                          <a:effectLst/>
                          <a:latin typeface="Arial" panose="020B0604020202020204" pitchFamily="34" charset="0"/>
                          <a:ea typeface="Calibri" panose="020F0502020204030204" pitchFamily="34" charset="0"/>
                          <a:cs typeface="Times New Roman" panose="02020603050405020304" pitchFamily="18" charset="0"/>
                        </a:rPr>
                        <a:t>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Παγκύπριοι Εφήβων-Νεανίδων, Παίδων-Κορασίδων</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8733844"/>
                  </a:ext>
                </a:extLst>
              </a:tr>
              <a:tr h="357687">
                <a:tc vMerge="1">
                  <a:txBody>
                    <a:bodyPr/>
                    <a:lstStyle/>
                    <a:p>
                      <a:endParaRPr lang="en-GB"/>
                    </a:p>
                  </a:txBody>
                  <a:tcPr/>
                </a:tc>
                <a:tc vMerge="1">
                  <a:txBody>
                    <a:bodyPr/>
                    <a:lstStyle/>
                    <a:p>
                      <a:endParaRPr lang="en-GB"/>
                    </a:p>
                  </a:txBody>
                  <a:tcPr/>
                </a:tc>
                <a:tc>
                  <a:txBody>
                    <a:bodyPr/>
                    <a:lstStyle/>
                    <a:p>
                      <a:pPr algn="ctr" hangingPunct="0">
                        <a:lnSpc>
                          <a:spcPct val="115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1η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Παγκύπριοι </a:t>
                      </a:r>
                      <a:r>
                        <a:rPr lang="el-GR" sz="1000" dirty="0">
                          <a:effectLst/>
                          <a:latin typeface="Arial" panose="020B0604020202020204" pitchFamily="34" charset="0"/>
                          <a:ea typeface="Calibri" panose="020F0502020204030204" pitchFamily="34" charset="0"/>
                          <a:cs typeface="Times New Roman" panose="02020603050405020304" pitchFamily="18" charset="0"/>
                        </a:rPr>
                        <a:t>Σχολικοί</a:t>
                      </a:r>
                      <a:r>
                        <a:rPr lang="en-US" sz="1000" dirty="0">
                          <a:effectLst/>
                          <a:latin typeface="Arial" panose="020B0604020202020204" pitchFamily="34" charset="0"/>
                          <a:ea typeface="Calibri" panose="020F0502020204030204" pitchFamily="34" charset="0"/>
                          <a:cs typeface="Times New Roman" panose="02020603050405020304" pitchFamily="18" charset="0"/>
                        </a:rPr>
                        <a:t> Λυκείων</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1953581"/>
                  </a:ext>
                </a:extLst>
              </a:tr>
              <a:tr h="546772">
                <a:tc>
                  <a:txBody>
                    <a:bodyPr/>
                    <a:lstStyle/>
                    <a:p>
                      <a:pPr algn="ctr" hangingPunct="0">
                        <a:lnSpc>
                          <a:spcPct val="115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35%</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26,25%</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2η-3η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Παγκύπριοι Εφήβων-Νεανίδων, Παίδων-Κορασίδων</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7504535"/>
                  </a:ext>
                </a:extLst>
              </a:tr>
              <a:tr h="450126">
                <a:tc>
                  <a:txBody>
                    <a:bodyPr/>
                    <a:lstStyle/>
                    <a:p>
                      <a:pPr algn="ctr" hangingPunct="0">
                        <a:lnSpc>
                          <a:spcPct val="115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30%</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22,50%</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2η-3η</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ct val="115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Παγκύπριοι </a:t>
                      </a:r>
                      <a:r>
                        <a:rPr lang="el-GR" sz="1000" dirty="0">
                          <a:effectLst/>
                          <a:latin typeface="Arial" panose="020B0604020202020204" pitchFamily="34" charset="0"/>
                          <a:ea typeface="Calibri" panose="020F0502020204030204" pitchFamily="34" charset="0"/>
                          <a:cs typeface="Times New Roman" panose="02020603050405020304" pitchFamily="18" charset="0"/>
                        </a:rPr>
                        <a:t>Σχολικοί</a:t>
                      </a:r>
                      <a:r>
                        <a:rPr lang="en-US" sz="1000" dirty="0">
                          <a:effectLst/>
                          <a:latin typeface="Arial" panose="020B0604020202020204" pitchFamily="34" charset="0"/>
                          <a:ea typeface="Calibri" panose="020F0502020204030204" pitchFamily="34" charset="0"/>
                          <a:cs typeface="Times New Roman" panose="02020603050405020304" pitchFamily="18" charset="0"/>
                        </a:rPr>
                        <a:t> Λυκείων</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6530337"/>
                  </a:ext>
                </a:extLst>
              </a:tr>
              <a:tr h="491623">
                <a:tc>
                  <a:txBody>
                    <a:bodyPr/>
                    <a:lstStyle/>
                    <a:p>
                      <a:pPr algn="ct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ct val="115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20%</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hangingPunct="0">
                        <a:lnSpc>
                          <a:spcPct val="115000"/>
                        </a:lnSpc>
                      </a:pPr>
                      <a:r>
                        <a:rPr lang="el-GR" sz="1000" dirty="0">
                          <a:effectLst/>
                          <a:latin typeface="Arial" panose="020B0604020202020204" pitchFamily="34" charset="0"/>
                          <a:ea typeface="Calibri" panose="020F0502020204030204" pitchFamily="34" charset="0"/>
                          <a:cs typeface="Times New Roman" panose="02020603050405020304" pitchFamily="18" charset="0"/>
                        </a:rPr>
                        <a:t>Τουλάχιστον τέσσερις συμμετοχές με εθνική ομάδα αθλοπαιδιών σε Διεθνείς Αγώνες με συμμετοχή στον αγώνα</a:t>
                      </a:r>
                      <a:endParaRPr lang="en-GB"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188215341"/>
                  </a:ext>
                </a:extLst>
              </a:tr>
            </a:tbl>
          </a:graphicData>
        </a:graphic>
      </p:graphicFrame>
      <p:sp>
        <p:nvSpPr>
          <p:cNvPr id="6" name="TextBox 5">
            <a:extLst>
              <a:ext uri="{FF2B5EF4-FFF2-40B4-BE49-F238E27FC236}">
                <a16:creationId xmlns:a16="http://schemas.microsoft.com/office/drawing/2014/main" id="{1294B3BA-FD77-4E7B-A2F9-44EE464FFBA9}"/>
              </a:ext>
            </a:extLst>
          </p:cNvPr>
          <p:cNvSpPr txBox="1"/>
          <p:nvPr/>
        </p:nvSpPr>
        <p:spPr>
          <a:xfrm>
            <a:off x="4574013" y="1569967"/>
            <a:ext cx="400181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b="1" dirty="0">
                <a:solidFill>
                  <a:prstClr val="black"/>
                </a:solidFill>
                <a:latin typeface="Arial Narrow" panose="020B0606020202030204" pitchFamily="34" charset="0"/>
              </a:rPr>
              <a:t>Πίνακας 1.2   </a:t>
            </a:r>
            <a:r>
              <a:rPr kumimoji="0" lang="el-GR" sz="18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Β΄ κατηγορία Πριμοδότησης</a:t>
            </a:r>
            <a:endParaRPr kumimoji="0" lang="en-GB" sz="18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2" name="Slide Number Placeholder 1"/>
          <p:cNvSpPr>
            <a:spLocks noGrp="1"/>
          </p:cNvSpPr>
          <p:nvPr>
            <p:ph type="sldNum" sz="quarter" idx="12"/>
          </p:nvPr>
        </p:nvSpPr>
        <p:spPr/>
        <p:txBody>
          <a:bodyPr>
            <a:normAutofit fontScale="85000" lnSpcReduction="20000"/>
          </a:bodyPr>
          <a:lstStyle/>
          <a:p>
            <a:fld id="{86CB4B4D-7CA3-9044-876B-883B54F8677D}" type="slidenum">
              <a:rPr lang="en-US" kern="0" smtClean="0">
                <a:latin typeface="Calibri"/>
                <a:sym typeface="Calibri"/>
              </a:rPr>
              <a:pPr/>
              <a:t>7</a:t>
            </a:fld>
            <a:endParaRPr lang="en-US" kern="0" dirty="0">
              <a:latin typeface="Calibri"/>
              <a:sym typeface="Calibri"/>
            </a:endParaRPr>
          </a:p>
        </p:txBody>
      </p:sp>
      <p:pic>
        <p:nvPicPr>
          <p:cNvPr id="7" name="Picture 6">
            <a:extLst>
              <a:ext uri="{FF2B5EF4-FFF2-40B4-BE49-F238E27FC236}">
                <a16:creationId xmlns:a16="http://schemas.microsoft.com/office/drawing/2014/main" id="{E3DE0CEE-8921-2D47-A794-CE886BD9A79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6239" y="88312"/>
            <a:ext cx="4343011" cy="1122252"/>
          </a:xfrm>
          <a:prstGeom prst="rect">
            <a:avLst/>
          </a:prstGeom>
        </p:spPr>
      </p:pic>
    </p:spTree>
    <p:extLst>
      <p:ext uri="{BB962C8B-B14F-4D97-AF65-F5344CB8AC3E}">
        <p14:creationId xmlns:p14="http://schemas.microsoft.com/office/powerpoint/2010/main" val="954931354"/>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86CB4B4D-7CA3-9044-876B-883B54F8677D}" type="slidenum">
              <a:rPr lang="en-US" kern="0" smtClean="0">
                <a:latin typeface="Calibri"/>
                <a:sym typeface="Calibri"/>
              </a:rPr>
              <a:pPr/>
              <a:t>8</a:t>
            </a:fld>
            <a:endParaRPr lang="en-US" kern="0" dirty="0">
              <a:latin typeface="Calibri"/>
              <a:sym typeface="Calibri"/>
            </a:endParaRPr>
          </a:p>
        </p:txBody>
      </p:sp>
      <p:graphicFrame>
        <p:nvGraphicFramePr>
          <p:cNvPr id="4" name="Table 3"/>
          <p:cNvGraphicFramePr>
            <a:graphicFrameLocks noGrp="1"/>
          </p:cNvGraphicFramePr>
          <p:nvPr>
            <p:extLst>
              <p:ext uri="{D42A27DB-BD31-4B8C-83A1-F6EECF244321}">
                <p14:modId xmlns:p14="http://schemas.microsoft.com/office/powerpoint/2010/main" val="3047714955"/>
              </p:ext>
            </p:extLst>
          </p:nvPr>
        </p:nvGraphicFramePr>
        <p:xfrm>
          <a:off x="1040525" y="1639614"/>
          <a:ext cx="10484069" cy="4603530"/>
        </p:xfrm>
        <a:graphic>
          <a:graphicData uri="http://schemas.openxmlformats.org/drawingml/2006/table">
            <a:tbl>
              <a:tblPr firstRow="1" firstCol="1" bandRow="1"/>
              <a:tblGrid>
                <a:gridCol w="1649161">
                  <a:extLst>
                    <a:ext uri="{9D8B030D-6E8A-4147-A177-3AD203B41FA5}">
                      <a16:colId xmlns:a16="http://schemas.microsoft.com/office/drawing/2014/main" val="1628751845"/>
                    </a:ext>
                  </a:extLst>
                </a:gridCol>
                <a:gridCol w="1314025">
                  <a:extLst>
                    <a:ext uri="{9D8B030D-6E8A-4147-A177-3AD203B41FA5}">
                      <a16:colId xmlns:a16="http://schemas.microsoft.com/office/drawing/2014/main" val="3822758633"/>
                    </a:ext>
                  </a:extLst>
                </a:gridCol>
                <a:gridCol w="1312417">
                  <a:extLst>
                    <a:ext uri="{9D8B030D-6E8A-4147-A177-3AD203B41FA5}">
                      <a16:colId xmlns:a16="http://schemas.microsoft.com/office/drawing/2014/main" val="1834115793"/>
                    </a:ext>
                  </a:extLst>
                </a:gridCol>
                <a:gridCol w="1202312">
                  <a:extLst>
                    <a:ext uri="{9D8B030D-6E8A-4147-A177-3AD203B41FA5}">
                      <a16:colId xmlns:a16="http://schemas.microsoft.com/office/drawing/2014/main" val="623580742"/>
                    </a:ext>
                  </a:extLst>
                </a:gridCol>
                <a:gridCol w="1225619">
                  <a:extLst>
                    <a:ext uri="{9D8B030D-6E8A-4147-A177-3AD203B41FA5}">
                      <a16:colId xmlns:a16="http://schemas.microsoft.com/office/drawing/2014/main" val="321856644"/>
                    </a:ext>
                  </a:extLst>
                </a:gridCol>
                <a:gridCol w="1179006">
                  <a:extLst>
                    <a:ext uri="{9D8B030D-6E8A-4147-A177-3AD203B41FA5}">
                      <a16:colId xmlns:a16="http://schemas.microsoft.com/office/drawing/2014/main" val="3939137107"/>
                    </a:ext>
                  </a:extLst>
                </a:gridCol>
                <a:gridCol w="1281074">
                  <a:extLst>
                    <a:ext uri="{9D8B030D-6E8A-4147-A177-3AD203B41FA5}">
                      <a16:colId xmlns:a16="http://schemas.microsoft.com/office/drawing/2014/main" val="3391878215"/>
                    </a:ext>
                  </a:extLst>
                </a:gridCol>
                <a:gridCol w="1320455">
                  <a:extLst>
                    <a:ext uri="{9D8B030D-6E8A-4147-A177-3AD203B41FA5}">
                      <a16:colId xmlns:a16="http://schemas.microsoft.com/office/drawing/2014/main" val="546477490"/>
                    </a:ext>
                  </a:extLst>
                </a:gridCol>
              </a:tblGrid>
              <a:tr h="665946">
                <a:tc>
                  <a:txBody>
                    <a:bodyPr/>
                    <a:lstStyle/>
                    <a:p>
                      <a:pPr marL="0" marR="0" algn="ctr">
                        <a:lnSpc>
                          <a:spcPct val="107000"/>
                        </a:lnSpc>
                        <a:spcBef>
                          <a:spcPts val="0"/>
                        </a:spcBef>
                        <a:spcAft>
                          <a:spcPts val="0"/>
                        </a:spcAft>
                      </a:pPr>
                      <a:r>
                        <a:rPr lang="en-GB" sz="1400" b="1" dirty="0">
                          <a:effectLst/>
                          <a:latin typeface="Arial Narrow" panose="020B0606020202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b="1" dirty="0">
                          <a:effectLst/>
                          <a:latin typeface="Arial Narrow" panose="020B0606020202030204" pitchFamily="34" charset="0"/>
                          <a:ea typeface="Calibri" panose="020F0502020204030204" pitchFamily="34" charset="0"/>
                          <a:cs typeface="Times New Roman" panose="02020603050405020304" pitchFamily="18" charset="0"/>
                        </a:rPr>
                        <a:t>Περίπτωση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b="1" dirty="0">
                          <a:effectLst/>
                          <a:latin typeface="Arial Narrow" panose="020B0606020202030204" pitchFamily="34" charset="0"/>
                          <a:ea typeface="Calibri" panose="020F0502020204030204" pitchFamily="34" charset="0"/>
                          <a:cs typeface="Times New Roman" panose="02020603050405020304" pitchFamily="18" charset="0"/>
                        </a:rPr>
                        <a:t>Περίπτωση 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b="1" dirty="0">
                          <a:effectLst/>
                          <a:latin typeface="Arial Narrow" panose="020B0606020202030204" pitchFamily="34" charset="0"/>
                          <a:ea typeface="Calibri" panose="020F0502020204030204" pitchFamily="34" charset="0"/>
                          <a:cs typeface="Times New Roman" panose="02020603050405020304" pitchFamily="18" charset="0"/>
                        </a:rPr>
                        <a:t>Περίπτωση 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b="1" dirty="0">
                          <a:effectLst/>
                          <a:latin typeface="Arial Narrow" panose="020B0606020202030204" pitchFamily="34" charset="0"/>
                          <a:ea typeface="Calibri" panose="020F0502020204030204" pitchFamily="34" charset="0"/>
                          <a:cs typeface="Times New Roman" panose="02020603050405020304" pitchFamily="18" charset="0"/>
                        </a:rPr>
                        <a:t>Περίπτωση 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b="1" dirty="0">
                          <a:effectLst/>
                          <a:latin typeface="Arial Narrow" panose="020B0606020202030204" pitchFamily="34" charset="0"/>
                          <a:ea typeface="Calibri" panose="020F0502020204030204" pitchFamily="34" charset="0"/>
                          <a:cs typeface="Times New Roman" panose="02020603050405020304" pitchFamily="18" charset="0"/>
                        </a:rPr>
                        <a:t>Περίπτωση 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b="1" dirty="0">
                          <a:effectLst/>
                          <a:latin typeface="Arial Narrow" panose="020B0606020202030204" pitchFamily="34" charset="0"/>
                          <a:ea typeface="Calibri" panose="020F0502020204030204" pitchFamily="34" charset="0"/>
                          <a:cs typeface="Times New Roman" panose="02020603050405020304" pitchFamily="18" charset="0"/>
                        </a:rPr>
                        <a:t>Περίπτωση 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b="1" dirty="0">
                          <a:effectLst/>
                          <a:latin typeface="Arial Narrow" panose="020B0606020202030204" pitchFamily="34" charset="0"/>
                          <a:ea typeface="Calibri" panose="020F0502020204030204" pitchFamily="34" charset="0"/>
                          <a:cs typeface="Times New Roman" panose="02020603050405020304" pitchFamily="18" charset="0"/>
                        </a:rPr>
                        <a:t>Περίπτωση 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09867"/>
                  </a:ext>
                </a:extLst>
              </a:tr>
              <a:tr h="666135">
                <a:tc>
                  <a:txBody>
                    <a:bodyPr/>
                    <a:lstStyle/>
                    <a:p>
                      <a:pPr marL="0" marR="0">
                        <a:lnSpc>
                          <a:spcPct val="107000"/>
                        </a:lnSpc>
                        <a:spcBef>
                          <a:spcPts val="0"/>
                        </a:spcBef>
                        <a:spcAft>
                          <a:spcPts val="0"/>
                        </a:spcAft>
                      </a:pPr>
                      <a:r>
                        <a:rPr lang="el-GR" sz="1400" b="1" dirty="0">
                          <a:effectLst/>
                          <a:latin typeface="Arial Narrow" panose="020B0606020202030204" pitchFamily="34" charset="0"/>
                          <a:ea typeface="Calibri" panose="020F0502020204030204" pitchFamily="34" charset="0"/>
                          <a:cs typeface="Times New Roman" panose="02020603050405020304" pitchFamily="18" charset="0"/>
                        </a:rPr>
                        <a:t>Ολυμπιακό άθλημα</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ΙΣΤΙΟΠΛΟΙΑ Lazer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ΤΑΕΚΒΟΝΤΟ</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ΚΑΡΑΤΕ ΚΟΥΜΙΤΕ</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ΚΟΛΥΜΒΗΣΗ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ΜΠΑΣΚΕΤ</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ΣΤΙΒΟΣ σκυταλοδρομ</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ΠΙΓΚ-ΠΟΓΚ διπλό</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0992008"/>
                  </a:ext>
                </a:extLst>
              </a:tr>
              <a:tr h="666135">
                <a:tc>
                  <a:txBody>
                    <a:bodyPr/>
                    <a:lstStyle/>
                    <a:p>
                      <a:pPr marL="0" marR="0">
                        <a:lnSpc>
                          <a:spcPct val="107000"/>
                        </a:lnSpc>
                        <a:spcBef>
                          <a:spcPts val="0"/>
                        </a:spcBef>
                        <a:spcAft>
                          <a:spcPts val="0"/>
                        </a:spcAft>
                      </a:pPr>
                      <a:r>
                        <a:rPr lang="el-GR" sz="1400" b="1" dirty="0">
                          <a:effectLst/>
                          <a:latin typeface="Arial Narrow" panose="020B0606020202030204" pitchFamily="34" charset="0"/>
                          <a:ea typeface="Calibri" panose="020F0502020204030204" pitchFamily="34" charset="0"/>
                          <a:cs typeface="Times New Roman" panose="02020603050405020304" pitchFamily="18" charset="0"/>
                        </a:rPr>
                        <a:t>Διάκριση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4</a:t>
                      </a:r>
                      <a:r>
                        <a:rPr lang="el-GR" sz="1400" baseline="30000" dirty="0">
                          <a:effectLst/>
                          <a:latin typeface="Arial Narrow" panose="020B0606020202030204" pitchFamily="34" charset="0"/>
                          <a:ea typeface="Calibri" panose="020F0502020204030204" pitchFamily="34" charset="0"/>
                          <a:cs typeface="Times New Roman" panose="02020603050405020304" pitchFamily="18" charset="0"/>
                        </a:rPr>
                        <a:t>η</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 θέση Παγκόσμιο</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3</a:t>
                      </a:r>
                      <a:r>
                        <a:rPr lang="el-GR" sz="1400" baseline="30000" dirty="0">
                          <a:effectLst/>
                          <a:latin typeface="Arial Narrow" panose="020B0606020202030204" pitchFamily="34" charset="0"/>
                          <a:ea typeface="Calibri" panose="020F0502020204030204" pitchFamily="34" charset="0"/>
                          <a:cs typeface="Times New Roman" panose="02020603050405020304" pitchFamily="18" charset="0"/>
                        </a:rPr>
                        <a:t>η</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 θέση Παγκύπριο εφ</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2</a:t>
                      </a:r>
                      <a:r>
                        <a:rPr lang="el-GR" sz="1400" baseline="30000" dirty="0">
                          <a:effectLst/>
                          <a:latin typeface="Arial Narrow" panose="020B0606020202030204" pitchFamily="34" charset="0"/>
                          <a:ea typeface="Calibri" panose="020F0502020204030204" pitchFamily="34" charset="0"/>
                          <a:cs typeface="Times New Roman" panose="02020603050405020304" pitchFamily="18" charset="0"/>
                        </a:rPr>
                        <a:t>η</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 θέση ΑΜΚΕ</a:t>
                      </a:r>
                    </a:p>
                    <a:p>
                      <a:pPr marL="0" marR="0" algn="ctr">
                        <a:lnSpc>
                          <a:spcPct val="107000"/>
                        </a:lnSpc>
                        <a:spcBef>
                          <a:spcPts val="0"/>
                        </a:spcBef>
                        <a:spcAft>
                          <a:spcPts val="0"/>
                        </a:spcAft>
                      </a:pPr>
                      <a:r>
                        <a:rPr lang="el-GR" sz="14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Μόνο</a:t>
                      </a:r>
                      <a:r>
                        <a:rPr lang="el-GR" sz="1400" baseline="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καράτε</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2</a:t>
                      </a:r>
                      <a:r>
                        <a:rPr lang="el-GR" sz="1400" baseline="30000" dirty="0">
                          <a:effectLst/>
                          <a:latin typeface="Arial Narrow" panose="020B0606020202030204" pitchFamily="34" charset="0"/>
                          <a:ea typeface="Calibri" panose="020F0502020204030204" pitchFamily="34" charset="0"/>
                          <a:cs typeface="Times New Roman" panose="02020603050405020304" pitchFamily="18" charset="0"/>
                        </a:rPr>
                        <a:t>η</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 θέση Παγκύπριο εφ.</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2</a:t>
                      </a:r>
                      <a:r>
                        <a:rPr lang="el-GR" sz="1400" baseline="30000" dirty="0">
                          <a:effectLst/>
                          <a:latin typeface="Arial Narrow" panose="020B0606020202030204" pitchFamily="34" charset="0"/>
                          <a:ea typeface="Calibri" panose="020F0502020204030204" pitchFamily="34" charset="0"/>
                          <a:cs typeface="Times New Roman" panose="02020603050405020304" pitchFamily="18" charset="0"/>
                        </a:rPr>
                        <a:t>η</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 θέση Παγκύπριο εφ</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2</a:t>
                      </a:r>
                      <a:r>
                        <a:rPr lang="el-GR" sz="1400" baseline="30000" dirty="0">
                          <a:effectLst/>
                          <a:latin typeface="Arial Narrow" panose="020B0606020202030204" pitchFamily="34" charset="0"/>
                          <a:ea typeface="Calibri" panose="020F0502020204030204" pitchFamily="34" charset="0"/>
                          <a:cs typeface="Times New Roman" panose="02020603050405020304" pitchFamily="18" charset="0"/>
                        </a:rPr>
                        <a:t>η</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 θέση Παγκύπριο εφ</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2</a:t>
                      </a:r>
                      <a:r>
                        <a:rPr lang="el-GR" sz="1400" baseline="30000" dirty="0">
                          <a:effectLst/>
                          <a:latin typeface="Arial Narrow" panose="020B0606020202030204" pitchFamily="34" charset="0"/>
                          <a:ea typeface="Calibri" panose="020F0502020204030204" pitchFamily="34" charset="0"/>
                          <a:cs typeface="Times New Roman" panose="02020603050405020304" pitchFamily="18" charset="0"/>
                        </a:rPr>
                        <a:t>η</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 θέση Παγκύπριο εφ</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4883701"/>
                  </a:ext>
                </a:extLst>
              </a:tr>
              <a:tr h="484842">
                <a:tc>
                  <a:txBody>
                    <a:bodyPr/>
                    <a:lstStyle/>
                    <a:p>
                      <a:pPr marL="0" marR="0">
                        <a:lnSpc>
                          <a:spcPct val="107000"/>
                        </a:lnSpc>
                        <a:spcBef>
                          <a:spcPts val="0"/>
                        </a:spcBef>
                        <a:spcAft>
                          <a:spcPts val="0"/>
                        </a:spcAft>
                      </a:pPr>
                      <a:r>
                        <a:rPr lang="el-GR" sz="1400" b="1" dirty="0">
                          <a:effectLst/>
                          <a:latin typeface="Arial Narrow" panose="020B0606020202030204" pitchFamily="34" charset="0"/>
                          <a:ea typeface="Calibri" panose="020F0502020204030204" pitchFamily="34" charset="0"/>
                          <a:cs typeface="Times New Roman" panose="02020603050405020304" pitchFamily="18" charset="0"/>
                        </a:rPr>
                        <a:t>Αρ.συμμετ.</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63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4</a:t>
                      </a:r>
                      <a:endParaRPr lang="en-US"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9570160"/>
                  </a:ext>
                </a:extLst>
              </a:tr>
              <a:tr h="484842">
                <a:tc>
                  <a:txBody>
                    <a:bodyPr/>
                    <a:lstStyle/>
                    <a:p>
                      <a:pPr marL="0" marR="0">
                        <a:lnSpc>
                          <a:spcPct val="107000"/>
                        </a:lnSpc>
                        <a:spcBef>
                          <a:spcPts val="0"/>
                        </a:spcBef>
                        <a:spcAft>
                          <a:spcPts val="0"/>
                        </a:spcAft>
                      </a:pPr>
                      <a:r>
                        <a:rPr lang="el-GR" sz="1400" b="1" dirty="0">
                          <a:effectLst/>
                          <a:latin typeface="Arial Narrow" panose="020B0606020202030204" pitchFamily="34" charset="0"/>
                          <a:ea typeface="Calibri" panose="020F0502020204030204" pitchFamily="34" charset="0"/>
                          <a:cs typeface="Times New Roman" panose="02020603050405020304" pitchFamily="18" charset="0"/>
                        </a:rPr>
                        <a:t>Φύλλο αγώνος</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ΝΑΙ</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ΝΑΙ</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ΝΑΙ</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ΝΑΙ</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ΝΑΙ - 4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ΝΑΙ</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ΝΑΙ</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5724938"/>
                  </a:ext>
                </a:extLst>
              </a:tr>
              <a:tr h="484842">
                <a:tc>
                  <a:txBody>
                    <a:bodyPr/>
                    <a:lstStyle/>
                    <a:p>
                      <a:pPr marL="0" marR="0">
                        <a:lnSpc>
                          <a:spcPct val="107000"/>
                        </a:lnSpc>
                        <a:spcBef>
                          <a:spcPts val="0"/>
                        </a:spcBef>
                        <a:spcAft>
                          <a:spcPts val="0"/>
                        </a:spcAft>
                      </a:pPr>
                      <a:r>
                        <a:rPr lang="el-GR" sz="1400" b="1" dirty="0">
                          <a:effectLst/>
                          <a:latin typeface="Arial Narrow" panose="020B0606020202030204" pitchFamily="34" charset="0"/>
                          <a:ea typeface="Calibri" panose="020F0502020204030204" pitchFamily="34" charset="0"/>
                          <a:cs typeface="Times New Roman" panose="02020603050405020304" pitchFamily="18" charset="0"/>
                        </a:rPr>
                        <a:t>Έτος διάκρισης</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2020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2020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2021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2020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2021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2022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2023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8054033"/>
                  </a:ext>
                </a:extLst>
              </a:tr>
              <a:tr h="665946">
                <a:tc>
                  <a:txBody>
                    <a:bodyPr/>
                    <a:lstStyle/>
                    <a:p>
                      <a:pPr marL="0" marR="0">
                        <a:lnSpc>
                          <a:spcPct val="107000"/>
                        </a:lnSpc>
                        <a:spcBef>
                          <a:spcPts val="0"/>
                        </a:spcBef>
                        <a:spcAft>
                          <a:spcPts val="0"/>
                        </a:spcAft>
                      </a:pPr>
                      <a:r>
                        <a:rPr lang="el-GR" sz="1400" b="1" dirty="0">
                          <a:effectLst/>
                          <a:latin typeface="Arial Narrow" panose="020B0606020202030204" pitchFamily="34" charset="0"/>
                          <a:ea typeface="Calibri" panose="020F0502020204030204" pitchFamily="34" charset="0"/>
                          <a:cs typeface="Times New Roman" panose="02020603050405020304" pitchFamily="18" charset="0"/>
                        </a:rPr>
                        <a:t>Ηλικιακή κατηγορία</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dirty="0">
                          <a:effectLst/>
                          <a:latin typeface="Arial Narrow" panose="020B0606020202030204" pitchFamily="34" charset="0"/>
                          <a:ea typeface="Calibri" panose="020F0502020204030204" pitchFamily="34" charset="0"/>
                          <a:cs typeface="Times New Roman" panose="02020603050405020304" pitchFamily="18" charset="0"/>
                        </a:rPr>
                        <a:t>Νεανίδων</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9153744"/>
                  </a:ext>
                </a:extLst>
              </a:tr>
              <a:tr h="484842">
                <a:tc>
                  <a:txBody>
                    <a:bodyPr/>
                    <a:lstStyle/>
                    <a:p>
                      <a:pPr marL="0" marR="0">
                        <a:lnSpc>
                          <a:spcPct val="107000"/>
                        </a:lnSpc>
                        <a:spcBef>
                          <a:spcPts val="0"/>
                        </a:spcBef>
                        <a:spcAft>
                          <a:spcPts val="0"/>
                        </a:spcAft>
                      </a:pPr>
                      <a:r>
                        <a:rPr lang="el-GR" sz="1400" b="1" dirty="0">
                          <a:effectLst/>
                          <a:latin typeface="Arial Narrow" panose="020B0606020202030204" pitchFamily="34" charset="0"/>
                          <a:ea typeface="Calibri" panose="020F0502020204030204" pitchFamily="34" charset="0"/>
                          <a:cs typeface="Times New Roman" panose="02020603050405020304" pitchFamily="18" charset="0"/>
                        </a:rPr>
                        <a:t>Πριμοδότηση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1400" b="1" dirty="0">
                          <a:effectLst/>
                          <a:latin typeface="Arial Narrow" panose="020B0606020202030204" pitchFamily="34" charset="0"/>
                          <a:ea typeface="Calibri" panose="020F0502020204030204" pitchFamily="34" charset="0"/>
                          <a:cs typeface="Times New Roman" panose="02020603050405020304" pitchFamily="18" charset="0"/>
                        </a:rPr>
                        <a:t>100%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1400" b="1" dirty="0">
                          <a:effectLst/>
                          <a:latin typeface="Arial Narrow" panose="020B0606020202030204" pitchFamily="34" charset="0"/>
                          <a:ea typeface="Calibri" panose="020F0502020204030204" pitchFamily="34" charset="0"/>
                          <a:cs typeface="Times New Roman" panose="02020603050405020304" pitchFamily="18" charset="0"/>
                        </a:rPr>
                        <a:t>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effectLst/>
                          <a:latin typeface="Arial Narrow" panose="020B0606020202030204" pitchFamily="34" charset="0"/>
                          <a:ea typeface="Calibri" panose="020F0502020204030204" pitchFamily="34" charset="0"/>
                          <a:cs typeface="Times New Roman" panose="02020603050405020304" pitchFamily="18" charset="0"/>
                        </a:rPr>
                        <a:t>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33CC"/>
                          </a:solidFill>
                          <a:effectLst/>
                          <a:latin typeface="Arial Narrow" panose="020B0606020202030204" pitchFamily="34" charset="0"/>
                          <a:ea typeface="Calibri" panose="020F0502020204030204" pitchFamily="34" charset="0"/>
                          <a:cs typeface="Times New Roman" panose="02020603050405020304" pitchFamily="18" charset="0"/>
                        </a:rPr>
                        <a:t>35%</a:t>
                      </a:r>
                      <a:endParaRPr lang="en-US" sz="1100" b="1" dirty="0">
                        <a:solidFill>
                          <a:srgbClr val="0033C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33CC"/>
                          </a:solidFill>
                          <a:effectLst/>
                          <a:latin typeface="Arial Narrow" panose="020B0606020202030204" pitchFamily="34" charset="0"/>
                          <a:ea typeface="Calibri" panose="020F0502020204030204" pitchFamily="34" charset="0"/>
                          <a:cs typeface="Times New Roman" panose="02020603050405020304" pitchFamily="18" charset="0"/>
                        </a:rPr>
                        <a:t>26.25%</a:t>
                      </a:r>
                      <a:endParaRPr lang="en-US" sz="1100" b="1" dirty="0">
                        <a:solidFill>
                          <a:srgbClr val="0033C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33CC"/>
                          </a:solidFill>
                          <a:effectLst/>
                          <a:latin typeface="Arial Narrow" panose="020B0606020202030204" pitchFamily="34" charset="0"/>
                          <a:ea typeface="Calibri" panose="020F0502020204030204" pitchFamily="34" charset="0"/>
                          <a:cs typeface="Times New Roman" panose="02020603050405020304" pitchFamily="18" charset="0"/>
                        </a:rPr>
                        <a:t>8</a:t>
                      </a:r>
                      <a:r>
                        <a:rPr lang="el-GR" sz="1400" b="1" dirty="0">
                          <a:solidFill>
                            <a:srgbClr val="0033CC"/>
                          </a:solidFill>
                          <a:effectLst/>
                          <a:latin typeface="Arial Narrow" panose="020B0606020202030204" pitchFamily="34" charset="0"/>
                          <a:ea typeface="Calibri" panose="020F0502020204030204" pitchFamily="34" charset="0"/>
                          <a:cs typeface="Times New Roman" panose="02020603050405020304" pitchFamily="18" charset="0"/>
                        </a:rPr>
                        <a:t>.</a:t>
                      </a:r>
                      <a:r>
                        <a:rPr lang="en-US" sz="1400" b="1" dirty="0">
                          <a:solidFill>
                            <a:srgbClr val="0033CC"/>
                          </a:solidFill>
                          <a:effectLst/>
                          <a:latin typeface="Arial Narrow" panose="020B0606020202030204" pitchFamily="34" charset="0"/>
                          <a:ea typeface="Calibri" panose="020F0502020204030204" pitchFamily="34" charset="0"/>
                          <a:cs typeface="Times New Roman" panose="02020603050405020304" pitchFamily="18" charset="0"/>
                        </a:rPr>
                        <a:t>75%</a:t>
                      </a:r>
                      <a:endParaRPr lang="en-US" sz="1100" b="1" dirty="0">
                        <a:solidFill>
                          <a:srgbClr val="0033C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33CC"/>
                          </a:solidFill>
                          <a:effectLst/>
                          <a:latin typeface="Arial Narrow" panose="020B0606020202030204" pitchFamily="34" charset="0"/>
                          <a:ea typeface="Calibri" panose="020F0502020204030204" pitchFamily="34" charset="0"/>
                          <a:cs typeface="Times New Roman" panose="02020603050405020304" pitchFamily="18" charset="0"/>
                        </a:rPr>
                        <a:t>17</a:t>
                      </a:r>
                      <a:r>
                        <a:rPr lang="el-GR" sz="1400" b="1" dirty="0">
                          <a:solidFill>
                            <a:srgbClr val="0033CC"/>
                          </a:solidFill>
                          <a:effectLst/>
                          <a:latin typeface="Arial Narrow" panose="020B0606020202030204" pitchFamily="34" charset="0"/>
                          <a:ea typeface="Calibri" panose="020F0502020204030204" pitchFamily="34" charset="0"/>
                          <a:cs typeface="Times New Roman" panose="02020603050405020304" pitchFamily="18" charset="0"/>
                        </a:rPr>
                        <a:t>.</a:t>
                      </a:r>
                      <a:r>
                        <a:rPr lang="en-US" sz="1400" b="1" dirty="0">
                          <a:solidFill>
                            <a:srgbClr val="0033CC"/>
                          </a:solidFill>
                          <a:effectLst/>
                          <a:latin typeface="Arial Narrow" panose="020B0606020202030204" pitchFamily="34" charset="0"/>
                          <a:ea typeface="Calibri" panose="020F0502020204030204" pitchFamily="34" charset="0"/>
                          <a:cs typeface="Times New Roman" panose="02020603050405020304" pitchFamily="18" charset="0"/>
                        </a:rPr>
                        <a:t>5</a:t>
                      </a:r>
                      <a:r>
                        <a:rPr lang="el-GR" sz="1400" b="1" dirty="0">
                          <a:solidFill>
                            <a:srgbClr val="0033CC"/>
                          </a:solidFill>
                          <a:effectLst/>
                          <a:latin typeface="Arial Narrow" panose="020B0606020202030204" pitchFamily="34" charset="0"/>
                          <a:ea typeface="Calibri" panose="020F0502020204030204" pitchFamily="34" charset="0"/>
                          <a:cs typeface="Times New Roman" panose="02020603050405020304" pitchFamily="18" charset="0"/>
                        </a:rPr>
                        <a:t>0</a:t>
                      </a:r>
                      <a:r>
                        <a:rPr lang="en-US" sz="1400" b="1" dirty="0">
                          <a:solidFill>
                            <a:srgbClr val="0033CC"/>
                          </a:solidFill>
                          <a:effectLst/>
                          <a:latin typeface="Arial Narrow" panose="020B0606020202030204" pitchFamily="34" charset="0"/>
                          <a:ea typeface="Calibri" panose="020F0502020204030204" pitchFamily="34" charset="0"/>
                          <a:cs typeface="Times New Roman" panose="02020603050405020304" pitchFamily="18" charset="0"/>
                        </a:rPr>
                        <a:t>%</a:t>
                      </a:r>
                      <a:endParaRPr lang="en-US" sz="1100" b="1" dirty="0">
                        <a:solidFill>
                          <a:srgbClr val="0033C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8377899"/>
                  </a:ext>
                </a:extLst>
              </a:tr>
            </a:tbl>
          </a:graphicData>
        </a:graphic>
      </p:graphicFrame>
      <p:sp>
        <p:nvSpPr>
          <p:cNvPr id="7" name="Rectangle 6"/>
          <p:cNvSpPr/>
          <p:nvPr/>
        </p:nvSpPr>
        <p:spPr>
          <a:xfrm>
            <a:off x="8658849" y="646043"/>
            <a:ext cx="2572371" cy="369332"/>
          </a:xfrm>
          <a:prstGeom prst="rect">
            <a:avLst/>
          </a:prstGeom>
        </p:spPr>
        <p:txBody>
          <a:bodyPr wrap="none">
            <a:spAutoFit/>
          </a:bodyPr>
          <a:lstStyle/>
          <a:p>
            <a:r>
              <a:rPr lang="el-GR" b="1" i="1" u="sng" dirty="0">
                <a:solidFill>
                  <a:srgbClr val="DBEFF9">
                    <a:lumMod val="25000"/>
                  </a:srgbClr>
                </a:solidFill>
                <a:latin typeface="Arial" panose="020B0604020202020204" pitchFamily="34" charset="0"/>
                <a:cs typeface="Arial" panose="020B0604020202020204" pitchFamily="34" charset="0"/>
              </a:rPr>
              <a:t>Μερικά παραδείγματα</a:t>
            </a:r>
            <a:endParaRPr lang="en-US" b="1" i="1" u="sng" dirty="0">
              <a:solidFill>
                <a:srgbClr val="DBEFF9">
                  <a:lumMod val="25000"/>
                </a:srgbClr>
              </a:solidFill>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C6894446-B632-E71C-CE89-AD195AF10A7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6239" y="88312"/>
            <a:ext cx="4343011" cy="1122252"/>
          </a:xfrm>
          <a:prstGeom prst="rect">
            <a:avLst/>
          </a:prstGeom>
        </p:spPr>
      </p:pic>
    </p:spTree>
    <p:extLst>
      <p:ext uri="{BB962C8B-B14F-4D97-AF65-F5344CB8AC3E}">
        <p14:creationId xmlns:p14="http://schemas.microsoft.com/office/powerpoint/2010/main" val="235274324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360B4E0-4C56-4E02-9CAE-B9F1B3AD7C2C}"/>
              </a:ext>
            </a:extLst>
          </p:cNvPr>
          <p:cNvSpPr txBox="1"/>
          <p:nvPr/>
        </p:nvSpPr>
        <p:spPr>
          <a:xfrm>
            <a:off x="6199464" y="511728"/>
            <a:ext cx="5452844" cy="507831"/>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l-GR" sz="1800" b="1" i="1" u="sng" strike="noStrike" kern="1200" cap="none" spc="0" normalizeH="0" baseline="0" noProof="0" dirty="0">
                <a:ln>
                  <a:noFill/>
                </a:ln>
                <a:solidFill>
                  <a:srgbClr val="DBEFF9">
                    <a:lumMod val="25000"/>
                  </a:srgbClr>
                </a:solidFill>
                <a:effectLst/>
                <a:uLnTx/>
                <a:uFillTx/>
                <a:latin typeface="Arial" panose="020B0604020202020204" pitchFamily="34" charset="0"/>
                <a:ea typeface="+mn-ea"/>
                <a:cs typeface="Arial" panose="020B0604020202020204" pitchFamily="34" charset="0"/>
              </a:rPr>
              <a:t>Πριμοδότηση αθλητών ΔΙΚΑΙΟΛΟΓΗΤΙΚΑ</a:t>
            </a:r>
            <a:r>
              <a:rPr kumimoji="0" lang="el-GR" sz="1800" b="1" i="1" u="sng" strike="noStrike" kern="1200" cap="none" spc="0" normalizeH="0" noProof="0" dirty="0">
                <a:ln>
                  <a:noFill/>
                </a:ln>
                <a:solidFill>
                  <a:srgbClr val="DBEFF9">
                    <a:lumMod val="25000"/>
                  </a:srgbClr>
                </a:solidFill>
                <a:effectLst/>
                <a:uLnTx/>
                <a:uFillTx/>
                <a:latin typeface="Arial" panose="020B0604020202020204" pitchFamily="34" charset="0"/>
                <a:ea typeface="+mn-ea"/>
                <a:cs typeface="Arial" panose="020B0604020202020204" pitchFamily="34" charset="0"/>
              </a:rPr>
              <a:t> (1)</a:t>
            </a:r>
            <a:endParaRPr kumimoji="0" lang="el-GR" sz="1800" b="1" i="1" u="sng" strike="noStrike" kern="1200" cap="none" spc="0" normalizeH="0" baseline="0" noProof="0" dirty="0">
              <a:ln>
                <a:noFill/>
              </a:ln>
              <a:solidFill>
                <a:srgbClr val="DBEFF9">
                  <a:lumMod val="25000"/>
                </a:srgbClr>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3999B407-019D-433D-9636-2ED29388EFA7}"/>
              </a:ext>
            </a:extLst>
          </p:cNvPr>
          <p:cNvSpPr txBox="1"/>
          <p:nvPr/>
        </p:nvSpPr>
        <p:spPr>
          <a:xfrm>
            <a:off x="674334" y="1516698"/>
            <a:ext cx="10614758" cy="5078313"/>
          </a:xfrm>
          <a:prstGeom prst="rect">
            <a:avLst/>
          </a:prstGeom>
          <a:noFill/>
        </p:spPr>
        <p:txBody>
          <a:bodyPr wrap="square" rtlCol="0">
            <a:spAutoFit/>
          </a:bodyPr>
          <a:lstStyle/>
          <a:p>
            <a:pPr marL="342900" indent="-342900">
              <a:buAutoNum type="arabicPeriod"/>
            </a:pPr>
            <a:r>
              <a:rPr lang="el-GR" b="1" dirty="0">
                <a:solidFill>
                  <a:schemeClr val="tx2">
                    <a:lumMod val="75000"/>
                  </a:schemeClr>
                </a:solidFill>
                <a:latin typeface="Arial" panose="020B0604020202020204" pitchFamily="34" charset="0"/>
                <a:cs typeface="Arial" panose="020B0604020202020204" pitchFamily="34" charset="0"/>
              </a:rPr>
              <a:t>Αίτηση Πριμοδότησης</a:t>
            </a:r>
          </a:p>
          <a:p>
            <a:r>
              <a:rPr lang="en-GB" b="1" dirty="0">
                <a:solidFill>
                  <a:schemeClr val="tx2">
                    <a:lumMod val="60000"/>
                    <a:lumOff val="40000"/>
                  </a:schemeClr>
                </a:solidFill>
                <a:latin typeface="Arial" panose="020B0604020202020204" pitchFamily="34" charset="0"/>
                <a:cs typeface="Arial" panose="020B0604020202020204" pitchFamily="34" charset="0"/>
              </a:rPr>
              <a:t>https://archeia.moec.gov.cy/mc/404/aitisi_primodotisis_diakrithenton_athliton.pdf</a:t>
            </a:r>
            <a:endParaRPr lang="el-GR" b="1" dirty="0">
              <a:solidFill>
                <a:schemeClr val="tx2">
                  <a:lumMod val="60000"/>
                  <a:lumOff val="40000"/>
                </a:schemeClr>
              </a:solidFill>
              <a:latin typeface="Arial" panose="020B0604020202020204" pitchFamily="34" charset="0"/>
              <a:cs typeface="Arial" panose="020B0604020202020204" pitchFamily="34" charset="0"/>
            </a:endParaRPr>
          </a:p>
          <a:p>
            <a:r>
              <a:rPr lang="el-GR" b="1" dirty="0">
                <a:solidFill>
                  <a:schemeClr val="tx2">
                    <a:lumMod val="75000"/>
                  </a:schemeClr>
                </a:solidFill>
                <a:latin typeface="Arial" panose="020B0604020202020204" pitchFamily="34" charset="0"/>
                <a:cs typeface="Arial" panose="020B0604020202020204" pitchFamily="34" charset="0"/>
              </a:rPr>
              <a:t> 2. Πρωτότυπη Βεβαίωση</a:t>
            </a:r>
          </a:p>
          <a:p>
            <a:pPr marL="285750" indent="-285750">
              <a:buFontTx/>
              <a:buChar char="-"/>
            </a:pPr>
            <a:r>
              <a:rPr lang="el-GR" dirty="0">
                <a:latin typeface="Arial" panose="020B0604020202020204" pitchFamily="34" charset="0"/>
                <a:cs typeface="Arial" panose="020B0604020202020204" pitchFamily="34" charset="0"/>
              </a:rPr>
              <a:t>Για διακρίσεις στον </a:t>
            </a:r>
            <a:r>
              <a:rPr lang="el-GR" i="1" u="sng" dirty="0">
                <a:latin typeface="Arial" panose="020B0604020202020204" pitchFamily="34" charset="0"/>
                <a:cs typeface="Arial" panose="020B0604020202020204" pitchFamily="34" charset="0"/>
              </a:rPr>
              <a:t>εξωσχολικό</a:t>
            </a:r>
            <a:r>
              <a:rPr lang="el-GR" dirty="0">
                <a:latin typeface="Arial" panose="020B0604020202020204" pitchFamily="34" charset="0"/>
                <a:cs typeface="Arial" panose="020B0604020202020204" pitchFamily="34" charset="0"/>
              </a:rPr>
              <a:t> αθλητισμό από την οικεία αθλητική ομοσπονδία </a:t>
            </a:r>
          </a:p>
          <a:p>
            <a:pPr marL="285750" indent="-285750">
              <a:buFontTx/>
              <a:buChar char="-"/>
            </a:pPr>
            <a:r>
              <a:rPr lang="el-GR" dirty="0">
                <a:latin typeface="Arial" panose="020B0604020202020204" pitchFamily="34" charset="0"/>
                <a:cs typeface="Arial" panose="020B0604020202020204" pitchFamily="34" charset="0"/>
              </a:rPr>
              <a:t>Για διακρίσεις στον </a:t>
            </a:r>
            <a:r>
              <a:rPr lang="el-GR" i="1" u="sng" dirty="0">
                <a:latin typeface="Arial" panose="020B0604020202020204" pitchFamily="34" charset="0"/>
                <a:cs typeface="Arial" panose="020B0604020202020204" pitchFamily="34" charset="0"/>
              </a:rPr>
              <a:t>σχολικό</a:t>
            </a:r>
            <a:r>
              <a:rPr lang="el-GR" dirty="0">
                <a:latin typeface="Arial" panose="020B0604020202020204" pitchFamily="34" charset="0"/>
                <a:cs typeface="Arial" panose="020B0604020202020204" pitchFamily="34" charset="0"/>
              </a:rPr>
              <a:t> αθλητισμό από το Γραφείο Φυσικής Αγωγής του ΥΠΑΝ</a:t>
            </a:r>
          </a:p>
          <a:p>
            <a:r>
              <a:rPr lang="el-GR" dirty="0">
                <a:latin typeface="Arial" panose="020B0604020202020204" pitchFamily="34" charset="0"/>
                <a:cs typeface="Arial" panose="020B0604020202020204" pitchFamily="34" charset="0"/>
              </a:rPr>
              <a:t>Αίτηση έκδοσης βεβαίωσης για διακρίσεις σε σχολικούς αγώνες</a:t>
            </a:r>
          </a:p>
          <a:p>
            <a:r>
              <a:rPr lang="en-GB" b="1" dirty="0">
                <a:solidFill>
                  <a:schemeClr val="tx2">
                    <a:lumMod val="60000"/>
                    <a:lumOff val="40000"/>
                  </a:schemeClr>
                </a:solidFill>
                <a:latin typeface="Arial" panose="020B0604020202020204" pitchFamily="34" charset="0"/>
                <a:cs typeface="Arial" panose="020B0604020202020204" pitchFamily="34" charset="0"/>
              </a:rPr>
              <a:t>https://archeia.moec.gov.cy/mc/404/aitisi_vevaiosis_diakrisis_scholikoi_agones.pdf</a:t>
            </a:r>
            <a:r>
              <a:rPr lang="el-GR" dirty="0">
                <a:latin typeface="Arial" panose="020B0604020202020204" pitchFamily="34" charset="0"/>
                <a:cs typeface="Arial" panose="020B0604020202020204" pitchFamily="34" charset="0"/>
              </a:rPr>
              <a:t>	</a:t>
            </a:r>
            <a:endParaRPr lang="el-GR" b="1" dirty="0">
              <a:solidFill>
                <a:srgbClr val="0070C0"/>
              </a:solidFill>
              <a:latin typeface="Arial" panose="020B0604020202020204" pitchFamily="34" charset="0"/>
              <a:cs typeface="Arial" panose="020B0604020202020204" pitchFamily="34" charset="0"/>
            </a:endParaRPr>
          </a:p>
          <a:p>
            <a:r>
              <a:rPr lang="el-GR" b="1" dirty="0">
                <a:solidFill>
                  <a:schemeClr val="tx2">
                    <a:lumMod val="75000"/>
                  </a:schemeClr>
                </a:solidFill>
                <a:latin typeface="Arial" panose="020B0604020202020204" pitchFamily="34" charset="0"/>
                <a:cs typeface="Arial" panose="020B0604020202020204" pitchFamily="34" charset="0"/>
              </a:rPr>
              <a:t>3. Πιστοποιημένα φύλλα αγώνος </a:t>
            </a:r>
            <a:r>
              <a:rPr lang="el-GR" dirty="0">
                <a:solidFill>
                  <a:schemeClr val="tx2">
                    <a:lumMod val="75000"/>
                  </a:schemeClr>
                </a:solidFill>
                <a:latin typeface="Arial" panose="020B0604020202020204" pitchFamily="34" charset="0"/>
                <a:cs typeface="Arial" panose="020B0604020202020204" pitchFamily="34" charset="0"/>
              </a:rPr>
              <a:t>(</a:t>
            </a:r>
            <a:r>
              <a:rPr lang="el-GR" dirty="0">
                <a:latin typeface="Arial" panose="020B0604020202020204" pitchFamily="34" charset="0"/>
                <a:cs typeface="Arial" panose="020B0604020202020204" pitchFamily="34" charset="0"/>
              </a:rPr>
              <a:t>με σφραγίδα ομοσπονδίας)</a:t>
            </a:r>
          </a:p>
          <a:p>
            <a:r>
              <a:rPr lang="el-GR" b="1" dirty="0">
                <a:solidFill>
                  <a:schemeClr val="tx2">
                    <a:lumMod val="75000"/>
                  </a:schemeClr>
                </a:solidFill>
                <a:latin typeface="Arial" panose="020B0604020202020204" pitchFamily="34" charset="0"/>
                <a:cs typeface="Arial" panose="020B0604020202020204" pitchFamily="34" charset="0"/>
              </a:rPr>
              <a:t>4. Φωτοαντίγραφο διπλώματος </a:t>
            </a:r>
            <a:r>
              <a:rPr lang="el-GR" dirty="0">
                <a:solidFill>
                  <a:schemeClr val="tx2">
                    <a:lumMod val="75000"/>
                  </a:schemeClr>
                </a:solidFill>
                <a:latin typeface="Arial" panose="020B0604020202020204" pitchFamily="34" charset="0"/>
                <a:cs typeface="Arial" panose="020B0604020202020204" pitchFamily="34" charset="0"/>
              </a:rPr>
              <a:t>(εάν υπάρχει)</a:t>
            </a:r>
          </a:p>
          <a:p>
            <a:r>
              <a:rPr lang="el-GR" b="1" dirty="0">
                <a:solidFill>
                  <a:schemeClr val="tx2">
                    <a:lumMod val="75000"/>
                  </a:schemeClr>
                </a:solidFill>
                <a:latin typeface="Arial" panose="020B0604020202020204" pitchFamily="34" charset="0"/>
                <a:cs typeface="Arial" panose="020B0604020202020204" pitchFamily="34" charset="0"/>
              </a:rPr>
              <a:t>5. Ιατρική βεβαίωση </a:t>
            </a:r>
            <a:r>
              <a:rPr lang="el-GR" dirty="0">
                <a:latin typeface="Arial" panose="020B0604020202020204" pitchFamily="34" charset="0"/>
                <a:cs typeface="Arial" panose="020B0604020202020204" pitchFamily="34" charset="0"/>
              </a:rPr>
              <a:t>(δυνατότητας συμμετοχής στην Πρακτική Δοκιμασία) </a:t>
            </a:r>
            <a:r>
              <a:rPr lang="el-GR" b="1" dirty="0">
                <a:solidFill>
                  <a:schemeClr val="tx2">
                    <a:lumMod val="75000"/>
                  </a:schemeClr>
                </a:solidFill>
                <a:latin typeface="Arial" panose="020B0604020202020204" pitchFamily="34" charset="0"/>
                <a:cs typeface="Arial" panose="020B0604020202020204" pitchFamily="34" charset="0"/>
              </a:rPr>
              <a:t>ή ΔΥ ΚΟΑ ή </a:t>
            </a:r>
          </a:p>
          <a:p>
            <a:r>
              <a:rPr lang="el-GR" b="1" dirty="0">
                <a:solidFill>
                  <a:schemeClr val="tx2">
                    <a:lumMod val="75000"/>
                  </a:schemeClr>
                </a:solidFill>
                <a:latin typeface="Arial" panose="020B0604020202020204" pitchFamily="34" charset="0"/>
                <a:cs typeface="Arial" panose="020B0604020202020204" pitchFamily="34" charset="0"/>
              </a:rPr>
              <a:t>Σχολική αθλητική ταυτότητα</a:t>
            </a:r>
          </a:p>
          <a:p>
            <a:endParaRPr lang="el-GR" dirty="0">
              <a:latin typeface="Arial" panose="020B0604020202020204" pitchFamily="34" charset="0"/>
              <a:cs typeface="Arial" panose="020B0604020202020204" pitchFamily="34" charset="0"/>
            </a:endParaRPr>
          </a:p>
          <a:p>
            <a:r>
              <a:rPr lang="el-GR" dirty="0">
                <a:latin typeface="Arial" panose="020B0604020202020204" pitchFamily="34" charset="0"/>
                <a:cs typeface="Arial" panose="020B0604020202020204" pitchFamily="34" charset="0"/>
              </a:rPr>
              <a:t>Αποστολή δικαιολογητικών </a:t>
            </a:r>
            <a:r>
              <a:rPr lang="el-GR" b="1" dirty="0">
                <a:latin typeface="Arial" panose="020B0604020202020204" pitchFamily="34" charset="0"/>
                <a:cs typeface="Arial" panose="020B0604020202020204" pitchFamily="34" charset="0"/>
              </a:rPr>
              <a:t>05-13 Απριλίου 2023 </a:t>
            </a:r>
            <a:r>
              <a:rPr lang="el-GR" dirty="0">
                <a:latin typeface="Arial" panose="020B0604020202020204" pitchFamily="34" charset="0"/>
                <a:cs typeface="Arial" panose="020B0604020202020204" pitchFamily="34" charset="0"/>
              </a:rPr>
              <a:t>(διπλοσυστημένα)</a:t>
            </a:r>
          </a:p>
          <a:p>
            <a:pPr algn="ctr"/>
            <a:endParaRPr lang="el-GR" dirty="0">
              <a:latin typeface="Arial" panose="020B0604020202020204" pitchFamily="34" charset="0"/>
              <a:cs typeface="Arial" panose="020B0604020202020204" pitchFamily="34" charset="0"/>
            </a:endParaRPr>
          </a:p>
          <a:p>
            <a:pPr algn="ctr"/>
            <a:r>
              <a:rPr lang="el-GR" b="1" dirty="0">
                <a:latin typeface="Arial" panose="020B0604020202020204" pitchFamily="34" charset="0"/>
                <a:cs typeface="Arial" panose="020B0604020202020204" pitchFamily="34" charset="0"/>
              </a:rPr>
              <a:t>Υπουργείο Παιδείας, Αθλητισμού και Νεολαίας</a:t>
            </a:r>
          </a:p>
          <a:p>
            <a:pPr algn="ctr"/>
            <a:r>
              <a:rPr lang="el-GR" b="1" dirty="0">
                <a:latin typeface="Arial" panose="020B0604020202020204" pitchFamily="34" charset="0"/>
                <a:cs typeface="Arial" panose="020B0604020202020204" pitchFamily="34" charset="0"/>
              </a:rPr>
              <a:t>Επιτροπή Πριμοδότησης</a:t>
            </a:r>
          </a:p>
          <a:p>
            <a:pPr algn="ctr"/>
            <a:r>
              <a:rPr lang="el-GR" b="1" dirty="0">
                <a:latin typeface="Arial" panose="020B0604020202020204" pitchFamily="34" charset="0"/>
                <a:cs typeface="Arial" panose="020B0604020202020204" pitchFamily="34" charset="0"/>
              </a:rPr>
              <a:t>Γραφείο Επιθεωρητών Φυσικής Αγωγής (γρ. 305 Α)</a:t>
            </a:r>
          </a:p>
          <a:p>
            <a:pPr algn="ctr"/>
            <a:r>
              <a:rPr lang="el-GR" b="1" dirty="0">
                <a:latin typeface="Arial" panose="020B0604020202020204" pitchFamily="34" charset="0"/>
                <a:cs typeface="Arial" panose="020B0604020202020204" pitchFamily="34" charset="0"/>
              </a:rPr>
              <a:t>Γωνία Κίμωνος και Θουκυδίδη, Ακρόπολη, 1434 Λευκωσία</a:t>
            </a:r>
          </a:p>
        </p:txBody>
      </p:sp>
      <p:sp>
        <p:nvSpPr>
          <p:cNvPr id="2" name="Slide Number Placeholder 1"/>
          <p:cNvSpPr>
            <a:spLocks noGrp="1"/>
          </p:cNvSpPr>
          <p:nvPr>
            <p:ph type="sldNum" sz="quarter" idx="12"/>
          </p:nvPr>
        </p:nvSpPr>
        <p:spPr/>
        <p:txBody>
          <a:bodyPr>
            <a:normAutofit fontScale="85000" lnSpcReduction="20000"/>
          </a:bodyPr>
          <a:lstStyle/>
          <a:p>
            <a:fld id="{86CB4B4D-7CA3-9044-876B-883B54F8677D}" type="slidenum">
              <a:rPr lang="en-US" kern="0" smtClean="0">
                <a:latin typeface="Calibri"/>
                <a:sym typeface="Calibri"/>
              </a:rPr>
              <a:pPr/>
              <a:t>9</a:t>
            </a:fld>
            <a:endParaRPr lang="en-US" kern="0" dirty="0">
              <a:latin typeface="Calibri"/>
              <a:sym typeface="Calibri"/>
            </a:endParaRPr>
          </a:p>
        </p:txBody>
      </p:sp>
      <p:pic>
        <p:nvPicPr>
          <p:cNvPr id="6" name="Picture 5">
            <a:extLst>
              <a:ext uri="{FF2B5EF4-FFF2-40B4-BE49-F238E27FC236}">
                <a16:creationId xmlns:a16="http://schemas.microsoft.com/office/drawing/2014/main" id="{03DF4971-BA07-674B-47EE-3FCBE008C883}"/>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6239" y="88312"/>
            <a:ext cx="4343011" cy="1122252"/>
          </a:xfrm>
          <a:prstGeom prst="rect">
            <a:avLst/>
          </a:prstGeom>
        </p:spPr>
      </p:pic>
      <p:pic>
        <p:nvPicPr>
          <p:cNvPr id="3" name="Picture 2">
            <a:extLst>
              <a:ext uri="{FF2B5EF4-FFF2-40B4-BE49-F238E27FC236}">
                <a16:creationId xmlns:a16="http://schemas.microsoft.com/office/drawing/2014/main" id="{CDA7AD69-3455-AACA-6D4E-6822AE6BE9F4}"/>
              </a:ext>
            </a:extLst>
          </p:cNvPr>
          <p:cNvPicPr>
            <a:picLocks noChangeAspect="1"/>
          </p:cNvPicPr>
          <p:nvPr/>
        </p:nvPicPr>
        <p:blipFill>
          <a:blip r:embed="rId4"/>
          <a:stretch>
            <a:fillRect/>
          </a:stretch>
        </p:blipFill>
        <p:spPr>
          <a:xfrm>
            <a:off x="10339355" y="1188767"/>
            <a:ext cx="1428750" cy="1428750"/>
          </a:xfrm>
          <a:prstGeom prst="rect">
            <a:avLst/>
          </a:prstGeom>
        </p:spPr>
      </p:pic>
      <p:pic>
        <p:nvPicPr>
          <p:cNvPr id="7" name="Picture 6">
            <a:extLst>
              <a:ext uri="{FF2B5EF4-FFF2-40B4-BE49-F238E27FC236}">
                <a16:creationId xmlns:a16="http://schemas.microsoft.com/office/drawing/2014/main" id="{BC1DF719-C9E1-C0EC-CB90-32500F5B7B65}"/>
              </a:ext>
            </a:extLst>
          </p:cNvPr>
          <p:cNvPicPr>
            <a:picLocks noChangeAspect="1"/>
          </p:cNvPicPr>
          <p:nvPr/>
        </p:nvPicPr>
        <p:blipFill>
          <a:blip r:embed="rId5"/>
          <a:stretch>
            <a:fillRect/>
          </a:stretch>
        </p:blipFill>
        <p:spPr>
          <a:xfrm>
            <a:off x="10301015" y="3341479"/>
            <a:ext cx="1428750" cy="1428750"/>
          </a:xfrm>
          <a:prstGeom prst="rect">
            <a:avLst/>
          </a:prstGeom>
        </p:spPr>
      </p:pic>
    </p:spTree>
    <p:extLst>
      <p:ext uri="{BB962C8B-B14F-4D97-AF65-F5344CB8AC3E}">
        <p14:creationId xmlns:p14="http://schemas.microsoft.com/office/powerpoint/2010/main" val="41079282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500"/>
                                        <p:tgtEl>
                                          <p:spTgt spid="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Effect transition="in" filter="fade">
                                      <p:cBhvr>
                                        <p:cTn id="36" dur="500"/>
                                        <p:tgtEl>
                                          <p:spTgt spid="5">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Effect transition="in" filter="fade">
                                      <p:cBhvr>
                                        <p:cTn id="41" dur="500"/>
                                        <p:tgtEl>
                                          <p:spTgt spid="5">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5">
                                            <p:txEl>
                                              <p:pRg st="9" end="9"/>
                                            </p:txEl>
                                          </p:spTgt>
                                        </p:tgtEl>
                                        <p:attrNameLst>
                                          <p:attrName>style.visibility</p:attrName>
                                        </p:attrNameLst>
                                      </p:cBhvr>
                                      <p:to>
                                        <p:strVal val="visible"/>
                                      </p:to>
                                    </p:set>
                                    <p:animEffect transition="in" filter="fade">
                                      <p:cBhvr>
                                        <p:cTn id="46" dur="500"/>
                                        <p:tgtEl>
                                          <p:spTgt spid="5">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5">
                                            <p:txEl>
                                              <p:pRg st="10" end="10"/>
                                            </p:txEl>
                                          </p:spTgt>
                                        </p:tgtEl>
                                        <p:attrNameLst>
                                          <p:attrName>style.visibility</p:attrName>
                                        </p:attrNameLst>
                                      </p:cBhvr>
                                      <p:to>
                                        <p:strVal val="visible"/>
                                      </p:to>
                                    </p:set>
                                    <p:animEffect transition="in" filter="fade">
                                      <p:cBhvr>
                                        <p:cTn id="51" dur="500"/>
                                        <p:tgtEl>
                                          <p:spTgt spid="5">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5">
                                            <p:txEl>
                                              <p:pRg st="12" end="12"/>
                                            </p:txEl>
                                          </p:spTgt>
                                        </p:tgtEl>
                                        <p:attrNameLst>
                                          <p:attrName>style.visibility</p:attrName>
                                        </p:attrNameLst>
                                      </p:cBhvr>
                                      <p:to>
                                        <p:strVal val="visible"/>
                                      </p:to>
                                    </p:set>
                                    <p:animEffect transition="in" filter="fade">
                                      <p:cBhvr>
                                        <p:cTn id="56" dur="500"/>
                                        <p:tgtEl>
                                          <p:spTgt spid="5">
                                            <p:txEl>
                                              <p:pRg st="12" end="12"/>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5">
                                            <p:txEl>
                                              <p:pRg st="14" end="14"/>
                                            </p:txEl>
                                          </p:spTgt>
                                        </p:tgtEl>
                                        <p:attrNameLst>
                                          <p:attrName>style.visibility</p:attrName>
                                        </p:attrNameLst>
                                      </p:cBhvr>
                                      <p:to>
                                        <p:strVal val="visible"/>
                                      </p:to>
                                    </p:set>
                                    <p:animEffect transition="in" filter="fade">
                                      <p:cBhvr>
                                        <p:cTn id="59" dur="500"/>
                                        <p:tgtEl>
                                          <p:spTgt spid="5">
                                            <p:txEl>
                                              <p:pRg st="14" end="14"/>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5">
                                            <p:txEl>
                                              <p:pRg st="15" end="15"/>
                                            </p:txEl>
                                          </p:spTgt>
                                        </p:tgtEl>
                                        <p:attrNameLst>
                                          <p:attrName>style.visibility</p:attrName>
                                        </p:attrNameLst>
                                      </p:cBhvr>
                                      <p:to>
                                        <p:strVal val="visible"/>
                                      </p:to>
                                    </p:set>
                                    <p:animEffect transition="in" filter="fade">
                                      <p:cBhvr>
                                        <p:cTn id="62" dur="500"/>
                                        <p:tgtEl>
                                          <p:spTgt spid="5">
                                            <p:txEl>
                                              <p:pRg st="15" end="15"/>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5">
                                            <p:txEl>
                                              <p:pRg st="16" end="16"/>
                                            </p:txEl>
                                          </p:spTgt>
                                        </p:tgtEl>
                                        <p:attrNameLst>
                                          <p:attrName>style.visibility</p:attrName>
                                        </p:attrNameLst>
                                      </p:cBhvr>
                                      <p:to>
                                        <p:strVal val="visible"/>
                                      </p:to>
                                    </p:set>
                                    <p:animEffect transition="in" filter="fade">
                                      <p:cBhvr>
                                        <p:cTn id="65" dur="500"/>
                                        <p:tgtEl>
                                          <p:spTgt spid="5">
                                            <p:txEl>
                                              <p:pRg st="16" end="16"/>
                                            </p:txEl>
                                          </p:spTgt>
                                        </p:tgtEl>
                                      </p:cBhvr>
                                    </p:animEffect>
                                  </p:childTnLst>
                                </p:cTn>
                              </p:par>
                              <p:par>
                                <p:cTn id="66" presetID="10" presetClass="entr" presetSubtype="0" fill="hold" nodeType="withEffect">
                                  <p:stCondLst>
                                    <p:cond delay="0"/>
                                  </p:stCondLst>
                                  <p:childTnLst>
                                    <p:set>
                                      <p:cBhvr>
                                        <p:cTn id="67" dur="1" fill="hold">
                                          <p:stCondLst>
                                            <p:cond delay="0"/>
                                          </p:stCondLst>
                                        </p:cTn>
                                        <p:tgtEl>
                                          <p:spTgt spid="5">
                                            <p:txEl>
                                              <p:pRg st="17" end="17"/>
                                            </p:txEl>
                                          </p:spTgt>
                                        </p:tgtEl>
                                        <p:attrNameLst>
                                          <p:attrName>style.visibility</p:attrName>
                                        </p:attrNameLst>
                                      </p:cBhvr>
                                      <p:to>
                                        <p:strVal val="visible"/>
                                      </p:to>
                                    </p:set>
                                    <p:animEffect transition="in" filter="fade">
                                      <p:cBhvr>
                                        <p:cTn id="68" dur="500"/>
                                        <p:tgtEl>
                                          <p:spTgt spid="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1937</TotalTime>
  <Words>1496</Words>
  <Application>Microsoft Office PowerPoint</Application>
  <PresentationFormat>Widescreen</PresentationFormat>
  <Paragraphs>326</Paragraphs>
  <Slides>12</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Arial</vt:lpstr>
      <vt:lpstr>Arial Narrow</vt:lpstr>
      <vt:lpstr>Calibri</vt:lpstr>
      <vt:lpstr>Cambria</vt:lpstr>
      <vt:lpstr>Century Gothic</vt:lpstr>
      <vt:lpstr>Times New Roman</vt:lpstr>
      <vt:lpstr>Tw Cen MT</vt:lpstr>
      <vt:lpstr>Verdana</vt:lpstr>
      <vt:lpstr>Wingdings</vt:lpstr>
      <vt:lpstr>Wingdings 2</vt:lpstr>
      <vt:lpstr>Median</vt:lpstr>
      <vt:lpstr> </vt:lpstr>
      <vt:lpstr>Πρακτική δοκιμασία (32)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Φανή-Άννα Ποϊριάζη-Μαυρίδου</dc:creator>
  <cp:lastModifiedBy>Athlitiko</cp:lastModifiedBy>
  <cp:revision>144</cp:revision>
  <cp:lastPrinted>2023-02-21T09:46:39Z</cp:lastPrinted>
  <dcterms:created xsi:type="dcterms:W3CDTF">2021-02-11T10:11:39Z</dcterms:created>
  <dcterms:modified xsi:type="dcterms:W3CDTF">2023-03-02T08:03:22Z</dcterms:modified>
</cp:coreProperties>
</file>